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ileron Bold" charset="1" panose="00000800000000000000"/>
      <p:regular r:id="rId27"/>
    </p:embeddedFont>
    <p:embeddedFont>
      <p:font typeface="Aileron Heavy" charset="1" panose="00000A00000000000000"/>
      <p:regular r:id="rId28"/>
    </p:embeddedFont>
    <p:embeddedFont>
      <p:font typeface="Aileron" charset="1" panose="00000500000000000000"/>
      <p:regular r:id="rId29"/>
    </p:embeddedFont>
    <p:embeddedFont>
      <p:font typeface="Open Sans Bold" charset="1" panose="020B0806030504020204"/>
      <p:regular r:id="rId30"/>
    </p:embeddedFont>
    <p:embeddedFont>
      <p:font typeface="Open Sans" charset="1" panose="020B0606030504020204"/>
      <p:regular r:id="rId31"/>
    </p:embeddedFont>
    <p:embeddedFont>
      <p:font typeface="Aileron Ultra-Bold" charset="1" panose="00000A00000000000000"/>
      <p:regular r:id="rId32"/>
    </p:embeddedFont>
    <p:embeddedFont>
      <p:font typeface="Arimo Bold" charset="1" panose="020B0704020202020204"/>
      <p:regular r:id="rId33"/>
    </p:embeddedFont>
    <p:embeddedFont>
      <p:font typeface="Lato" charset="1" panose="020F0502020204030203"/>
      <p:regular r:id="rId34"/>
    </p:embeddedFont>
    <p:embeddedFont>
      <p:font typeface="Roboto Bold" charset="1" panose="02000000000000000000"/>
      <p:regular r:id="rId35"/>
    </p:embeddedFont>
    <p:embeddedFont>
      <p:font typeface="Arimo" charset="1" panose="020B0604020202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05" cy="10287000"/>
            <a:chOff x="0" y="0"/>
            <a:chExt cx="1072942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294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72942">
                  <a:moveTo>
                    <a:pt x="0" y="0"/>
                  </a:moveTo>
                  <a:lnTo>
                    <a:pt x="1072942" y="0"/>
                  </a:lnTo>
                  <a:lnTo>
                    <a:pt x="107294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9025" t="0" r="-4902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20921" y="7534513"/>
            <a:ext cx="9276757" cy="2947523"/>
            <a:chOff x="0" y="0"/>
            <a:chExt cx="2443261" cy="776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3261" cy="776302"/>
            </a:xfrm>
            <a:custGeom>
              <a:avLst/>
              <a:gdLst/>
              <a:ahLst/>
              <a:cxnLst/>
              <a:rect r="r" b="b" t="t" l="l"/>
              <a:pathLst>
                <a:path h="776302" w="2443261">
                  <a:moveTo>
                    <a:pt x="0" y="0"/>
                  </a:moveTo>
                  <a:lnTo>
                    <a:pt x="2443261" y="0"/>
                  </a:lnTo>
                  <a:lnTo>
                    <a:pt x="2443261" y="776302"/>
                  </a:lnTo>
                  <a:lnTo>
                    <a:pt x="0" y="776302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43261" cy="833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101" y="1304637"/>
            <a:ext cx="6505813" cy="65058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2303" t="-21183" r="-30416" b="-2062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7004586" y="363883"/>
            <a:ext cx="789785" cy="515514"/>
          </a:xfrm>
          <a:custGeom>
            <a:avLst/>
            <a:gdLst/>
            <a:ahLst/>
            <a:cxnLst/>
            <a:rect r="r" b="b" t="t" l="l"/>
            <a:pathLst>
              <a:path h="515514" w="789785">
                <a:moveTo>
                  <a:pt x="789784" y="0"/>
                </a:moveTo>
                <a:lnTo>
                  <a:pt x="0" y="0"/>
                </a:lnTo>
                <a:lnTo>
                  <a:pt x="0" y="515514"/>
                </a:lnTo>
                <a:lnTo>
                  <a:pt x="789784" y="515514"/>
                </a:lnTo>
                <a:lnTo>
                  <a:pt x="7897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239692" y="1267407"/>
            <a:ext cx="5218904" cy="0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299578" y="2503657"/>
            <a:ext cx="10798150" cy="82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6"/>
              </a:lnSpc>
            </a:pPr>
            <a:r>
              <a:rPr lang="en-US" sz="4776" b="true">
                <a:solidFill>
                  <a:srgbClr val="272727"/>
                </a:solidFill>
                <a:latin typeface="Aileron Bold"/>
                <a:ea typeface="Aileron Bold"/>
                <a:cs typeface="Aileron Bold"/>
                <a:sym typeface="Aileron Bold"/>
              </a:rPr>
              <a:t>THIẾT KẾ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9578" y="3211796"/>
            <a:ext cx="9564830" cy="206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5916" b="true">
                <a:solidFill>
                  <a:srgbClr val="272727"/>
                </a:solidFill>
                <a:latin typeface="Aileron Heavy"/>
                <a:ea typeface="Aileron Heavy"/>
                <a:cs typeface="Aileron Heavy"/>
                <a:sym typeface="Aileron Heavy"/>
              </a:rPr>
              <a:t>WEBSITE</a:t>
            </a:r>
            <a:r>
              <a:rPr lang="en-US" b="true" sz="5916">
                <a:solidFill>
                  <a:srgbClr val="272727"/>
                </a:solidFill>
                <a:latin typeface="Aileron Heavy"/>
                <a:ea typeface="Aileron Heavy"/>
                <a:cs typeface="Aileron Heavy"/>
                <a:sym typeface="Aileron Heavy"/>
              </a:rPr>
              <a:t> BÁN GẤU BÔNG TRỰC TRUYẾN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66054" y="8142141"/>
            <a:ext cx="7877064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Sinh viên thực hiện:</a:t>
            </a:r>
          </a:p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Họ tên: </a:t>
            </a: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Nguyễn Thị Thu Ngân</a:t>
            </a:r>
          </a:p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MSSV: 110123247</a:t>
            </a:r>
          </a:p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Lớp: DA23TTC</a:t>
            </a:r>
          </a:p>
          <a:p>
            <a:pPr algn="l">
              <a:lnSpc>
                <a:spcPts val="3297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925505" y="7534513"/>
            <a:ext cx="5493598" cy="2947523"/>
            <a:chOff x="0" y="0"/>
            <a:chExt cx="1446874" cy="776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6874" cy="776302"/>
            </a:xfrm>
            <a:custGeom>
              <a:avLst/>
              <a:gdLst/>
              <a:ahLst/>
              <a:cxnLst/>
              <a:rect r="r" b="b" t="t" l="l"/>
              <a:pathLst>
                <a:path h="776302" w="1446874">
                  <a:moveTo>
                    <a:pt x="0" y="0"/>
                  </a:moveTo>
                  <a:lnTo>
                    <a:pt x="1446874" y="0"/>
                  </a:lnTo>
                  <a:lnTo>
                    <a:pt x="1446874" y="776302"/>
                  </a:lnTo>
                  <a:lnTo>
                    <a:pt x="0" y="776302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46874" cy="833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149635" y="8142141"/>
            <a:ext cx="504533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Giảng viên hướng</a:t>
            </a: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 dẫn:</a:t>
            </a:r>
          </a:p>
          <a:p>
            <a:pPr algn="l">
              <a:lnSpc>
                <a:spcPts val="3297"/>
              </a:lnSpc>
            </a:pPr>
            <a:r>
              <a:rPr lang="en-US" sz="2748">
                <a:solidFill>
                  <a:srgbClr val="272727"/>
                </a:solidFill>
                <a:latin typeface="Aileron"/>
                <a:ea typeface="Aileron"/>
                <a:cs typeface="Aileron"/>
                <a:sym typeface="Aileron"/>
              </a:rPr>
              <a:t>ThS.Khấu Văn Nhựt</a:t>
            </a:r>
          </a:p>
          <a:p>
            <a:pPr algn="l">
              <a:lnSpc>
                <a:spcPts val="3297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149635" y="76611"/>
            <a:ext cx="1090057" cy="1090057"/>
          </a:xfrm>
          <a:custGeom>
            <a:avLst/>
            <a:gdLst/>
            <a:ahLst/>
            <a:cxnLst/>
            <a:rect r="r" b="b" t="t" l="l"/>
            <a:pathLst>
              <a:path h="1090057" w="1090057">
                <a:moveTo>
                  <a:pt x="0" y="0"/>
                </a:moveTo>
                <a:lnTo>
                  <a:pt x="1090057" y="0"/>
                </a:lnTo>
                <a:lnTo>
                  <a:pt x="1090057" y="1090057"/>
                </a:lnTo>
                <a:lnTo>
                  <a:pt x="0" y="109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39692" y="223405"/>
            <a:ext cx="585801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748" b="true">
                <a:solidFill>
                  <a:srgbClr val="2727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TRƯỜNG ĐẠI HỌC TRÀ VINH</a:t>
            </a:r>
          </a:p>
          <a:p>
            <a:pPr algn="l">
              <a:lnSpc>
                <a:spcPts val="2937"/>
              </a:lnSpc>
            </a:pPr>
            <a:r>
              <a:rPr lang="en-US" sz="2448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KHOA KỸ THUẬT VÀ CÔNG NGHỆ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 b="true">
                <a:solidFill>
                  <a:srgbClr val="375411"/>
                </a:solidFill>
                <a:latin typeface="Arimo Bold"/>
                <a:ea typeface="Arimo Bold"/>
                <a:cs typeface="Arimo Bold"/>
                <a:sym typeface="Arimo Bold"/>
              </a:rPr>
              <a:t>Quy trình Giỏ hàng &amp; Thanh toán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8077" y="2618712"/>
            <a:ext cx="17410850" cy="6152412"/>
            <a:chOff x="0" y="0"/>
            <a:chExt cx="4585574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85574" cy="1620388"/>
            </a:xfrm>
            <a:custGeom>
              <a:avLst/>
              <a:gdLst/>
              <a:ahLst/>
              <a:cxnLst/>
              <a:rect r="r" b="b" t="t" l="l"/>
              <a:pathLst>
                <a:path h="1620388" w="4585574">
                  <a:moveTo>
                    <a:pt x="6670" y="0"/>
                  </a:moveTo>
                  <a:lnTo>
                    <a:pt x="4578904" y="0"/>
                  </a:lnTo>
                  <a:cubicBezTo>
                    <a:pt x="4580673" y="0"/>
                    <a:pt x="4582369" y="703"/>
                    <a:pt x="4583620" y="1954"/>
                  </a:cubicBezTo>
                  <a:cubicBezTo>
                    <a:pt x="4584871" y="3204"/>
                    <a:pt x="4585574" y="4901"/>
                    <a:pt x="4585574" y="6670"/>
                  </a:cubicBezTo>
                  <a:lnTo>
                    <a:pt x="4585574" y="1613718"/>
                  </a:lnTo>
                  <a:cubicBezTo>
                    <a:pt x="4585574" y="1615487"/>
                    <a:pt x="4584871" y="1617184"/>
                    <a:pt x="4583620" y="1618435"/>
                  </a:cubicBezTo>
                  <a:cubicBezTo>
                    <a:pt x="4582369" y="1619686"/>
                    <a:pt x="4580673" y="1620388"/>
                    <a:pt x="4578904" y="1620388"/>
                  </a:cubicBezTo>
                  <a:lnTo>
                    <a:pt x="6670" y="1620388"/>
                  </a:lnTo>
                  <a:cubicBezTo>
                    <a:pt x="4901" y="1620388"/>
                    <a:pt x="3204" y="1619686"/>
                    <a:pt x="1954" y="1618435"/>
                  </a:cubicBezTo>
                  <a:cubicBezTo>
                    <a:pt x="703" y="1617184"/>
                    <a:pt x="0" y="1615487"/>
                    <a:pt x="0" y="1613718"/>
                  </a:cubicBezTo>
                  <a:lnTo>
                    <a:pt x="0" y="6670"/>
                  </a:lnTo>
                  <a:cubicBezTo>
                    <a:pt x="0" y="4901"/>
                    <a:pt x="703" y="3204"/>
                    <a:pt x="1954" y="1954"/>
                  </a:cubicBezTo>
                  <a:cubicBezTo>
                    <a:pt x="3204" y="703"/>
                    <a:pt x="4901" y="0"/>
                    <a:pt x="667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7541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85574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3108" y="2866461"/>
            <a:ext cx="9838113" cy="5656915"/>
          </a:xfrm>
          <a:custGeom>
            <a:avLst/>
            <a:gdLst/>
            <a:ahLst/>
            <a:cxnLst/>
            <a:rect r="r" b="b" t="t" l="l"/>
            <a:pathLst>
              <a:path h="5656915" w="9838113">
                <a:moveTo>
                  <a:pt x="0" y="0"/>
                </a:moveTo>
                <a:lnTo>
                  <a:pt x="9838113" y="0"/>
                </a:lnTo>
                <a:lnTo>
                  <a:pt x="9838113" y="5656914"/>
                </a:lnTo>
                <a:lnTo>
                  <a:pt x="0" y="5656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82517" y="2866461"/>
            <a:ext cx="6423424" cy="4366393"/>
          </a:xfrm>
          <a:custGeom>
            <a:avLst/>
            <a:gdLst/>
            <a:ahLst/>
            <a:cxnLst/>
            <a:rect r="r" b="b" t="t" l="l"/>
            <a:pathLst>
              <a:path h="4366393" w="6423424">
                <a:moveTo>
                  <a:pt x="0" y="0"/>
                </a:moveTo>
                <a:lnTo>
                  <a:pt x="6423424" y="0"/>
                </a:lnTo>
                <a:lnTo>
                  <a:pt x="6423424" y="4366392"/>
                </a:lnTo>
                <a:lnTo>
                  <a:pt x="0" y="4366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55" r="0" b="-855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 b="true">
                <a:solidFill>
                  <a:srgbClr val="375411"/>
                </a:solidFill>
                <a:latin typeface="Arimo Bold"/>
                <a:ea typeface="Arimo Bold"/>
                <a:cs typeface="Arimo Bold"/>
                <a:sym typeface="Arimo Bold"/>
              </a:rPr>
              <a:t>Quy trình Giao dịch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7541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8869" y="3199833"/>
            <a:ext cx="13002778" cy="489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2657" indent="-401329" lvl="1">
              <a:lnSpc>
                <a:spcPts val="43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1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Bước 1:</a:t>
            </a:r>
            <a:r>
              <a:rPr lang="en-US" sz="37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G</a:t>
            </a:r>
            <a:r>
              <a:rPr lang="en-US" sz="37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iỏ hàng: Lưu sản phẩm đã chọn vào $_SESSION['cart'].</a:t>
            </a:r>
          </a:p>
          <a:p>
            <a:pPr algn="l" marL="802657" indent="-401329" lvl="1">
              <a:lnSpc>
                <a:spcPts val="43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1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Bước 2:</a:t>
            </a:r>
            <a:r>
              <a:rPr lang="en-US" sz="37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Tạo đơn hàng: Lưu thông tin chung vào bảng donhang (MaND, NgayDat, TongTien).</a:t>
            </a:r>
          </a:p>
          <a:p>
            <a:pPr algn="l" marL="802657" indent="-401329" lvl="1">
              <a:lnSpc>
                <a:spcPts val="43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1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Bước 3: </a:t>
            </a:r>
            <a:r>
              <a:rPr lang="en-US" sz="37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Lưu chi tiết: Chuyển dữ liệu từ giỏ hàng vào bảng chitietdonhang (MaSP, SoLuong, DonGia).</a:t>
            </a:r>
          </a:p>
          <a:p>
            <a:pPr algn="l" marL="802657" indent="-401329" lvl="1">
              <a:lnSpc>
                <a:spcPts val="43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71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Bước 4: </a:t>
            </a:r>
            <a:r>
              <a:rPr lang="en-US" sz="37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Trừ kho: Giảm số lượng tồn (SoLuongTon) của sản phẩm sau khi đặt hàng thành công.</a:t>
            </a:r>
          </a:p>
          <a:p>
            <a:pPr algn="l">
              <a:lnSpc>
                <a:spcPts val="43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 b="true">
                <a:solidFill>
                  <a:srgbClr val="375411"/>
                </a:solidFill>
                <a:latin typeface="Arimo Bold"/>
                <a:ea typeface="Arimo Bold"/>
                <a:cs typeface="Arimo Bold"/>
                <a:sym typeface="Arimo Bold"/>
              </a:rPr>
              <a:t>Lịch Sử Đơn Hàng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7541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55061" y="830497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7"/>
                </a:lnTo>
                <a:lnTo>
                  <a:pt x="0" y="157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86244" y="2607393"/>
            <a:ext cx="14127532" cy="6057179"/>
          </a:xfrm>
          <a:custGeom>
            <a:avLst/>
            <a:gdLst/>
            <a:ahLst/>
            <a:cxnLst/>
            <a:rect r="r" b="b" t="t" l="l"/>
            <a:pathLst>
              <a:path h="6057179" w="14127532">
                <a:moveTo>
                  <a:pt x="0" y="0"/>
                </a:moveTo>
                <a:lnTo>
                  <a:pt x="14127532" y="0"/>
                </a:lnTo>
                <a:lnTo>
                  <a:pt x="14127532" y="6057179"/>
                </a:lnTo>
                <a:lnTo>
                  <a:pt x="0" y="6057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158" y="-3016960"/>
            <a:ext cx="22513434" cy="4934075"/>
            <a:chOff x="0" y="0"/>
            <a:chExt cx="5929464" cy="1299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9464" cy="1299509"/>
            </a:xfrm>
            <a:custGeom>
              <a:avLst/>
              <a:gdLst/>
              <a:ahLst/>
              <a:cxnLst/>
              <a:rect r="r" b="b" t="t" l="l"/>
              <a:pathLst>
                <a:path h="1299509" w="5929464">
                  <a:moveTo>
                    <a:pt x="0" y="0"/>
                  </a:moveTo>
                  <a:lnTo>
                    <a:pt x="5929464" y="0"/>
                  </a:lnTo>
                  <a:lnTo>
                    <a:pt x="5929464" y="1299509"/>
                  </a:lnTo>
                  <a:lnTo>
                    <a:pt x="0" y="129950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929464" cy="1356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03549" y="4076337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8" y="0"/>
                </a:lnTo>
                <a:lnTo>
                  <a:pt x="220868" y="330205"/>
                </a:lnTo>
                <a:lnTo>
                  <a:pt x="0" y="33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14706" y="248192"/>
            <a:ext cx="5617097" cy="3433450"/>
          </a:xfrm>
          <a:custGeom>
            <a:avLst/>
            <a:gdLst/>
            <a:ahLst/>
            <a:cxnLst/>
            <a:rect r="r" b="b" t="t" l="l"/>
            <a:pathLst>
              <a:path h="3433450" w="5617097">
                <a:moveTo>
                  <a:pt x="0" y="0"/>
                </a:moveTo>
                <a:lnTo>
                  <a:pt x="5617097" y="0"/>
                </a:lnTo>
                <a:lnTo>
                  <a:pt x="5617097" y="3433450"/>
                </a:lnTo>
                <a:lnTo>
                  <a:pt x="0" y="343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8764" y="248192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5466" y="70925"/>
            <a:ext cx="780036" cy="880154"/>
          </a:xfrm>
          <a:custGeom>
            <a:avLst/>
            <a:gdLst/>
            <a:ahLst/>
            <a:cxnLst/>
            <a:rect r="r" b="b" t="t" l="l"/>
            <a:pathLst>
              <a:path h="880154" w="780036">
                <a:moveTo>
                  <a:pt x="0" y="0"/>
                </a:moveTo>
                <a:lnTo>
                  <a:pt x="780037" y="0"/>
                </a:lnTo>
                <a:lnTo>
                  <a:pt x="780037" y="880154"/>
                </a:lnTo>
                <a:lnTo>
                  <a:pt x="0" y="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93533" y="4972214"/>
            <a:ext cx="6550486" cy="5314786"/>
          </a:xfrm>
          <a:custGeom>
            <a:avLst/>
            <a:gdLst/>
            <a:ahLst/>
            <a:cxnLst/>
            <a:rect r="r" b="b" t="t" l="l"/>
            <a:pathLst>
              <a:path h="5314786" w="6550486">
                <a:moveTo>
                  <a:pt x="0" y="0"/>
                </a:moveTo>
                <a:lnTo>
                  <a:pt x="6550486" y="0"/>
                </a:lnTo>
                <a:lnTo>
                  <a:pt x="6550486" y="5314786"/>
                </a:lnTo>
                <a:lnTo>
                  <a:pt x="0" y="5314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4" r="0" b="-12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3533" y="550286"/>
            <a:ext cx="6230874" cy="4277393"/>
          </a:xfrm>
          <a:custGeom>
            <a:avLst/>
            <a:gdLst/>
            <a:ahLst/>
            <a:cxnLst/>
            <a:rect r="r" b="b" t="t" l="l"/>
            <a:pathLst>
              <a:path h="4277393" w="6230874">
                <a:moveTo>
                  <a:pt x="0" y="0"/>
                </a:moveTo>
                <a:lnTo>
                  <a:pt x="6230874" y="0"/>
                </a:lnTo>
                <a:lnTo>
                  <a:pt x="6230874" y="4277394"/>
                </a:lnTo>
                <a:lnTo>
                  <a:pt x="0" y="4277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86" r="0" b="-38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2678806"/>
            <a:ext cx="11140746" cy="684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525" indent="-350763" lvl="1">
              <a:lnSpc>
                <a:spcPts val="4549"/>
              </a:lnSpc>
              <a:buFont typeface="Arial"/>
              <a:buChar char="•"/>
            </a:pPr>
            <a:r>
              <a:rPr lang="en-US" b="true" sz="32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Đăng ký/Đăng nhập: </a:t>
            </a:r>
            <a:r>
              <a:rPr lang="en-US" sz="3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Xác thực người dùng qua các file dang_ky.php và dang_nhap.php.</a:t>
            </a:r>
          </a:p>
          <a:p>
            <a:pPr algn="l" marL="701525" indent="-350763" lvl="1">
              <a:lnSpc>
                <a:spcPts val="45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Bảo mật mật khẩu:</a:t>
            </a:r>
            <a:r>
              <a:rPr lang="en-US" sz="3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Sử dụng cơ chế mã hóa mật khẩu tại f</a:t>
            </a:r>
            <a:r>
              <a:rPr lang="en-US" sz="3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ile hash_password.php trước khi lưu vào cột MatKhau trong Database.</a:t>
            </a:r>
          </a:p>
          <a:p>
            <a:pPr algn="l" marL="701525" indent="-350763" lvl="1">
              <a:lnSpc>
                <a:spcPts val="45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quyền (LoaiND):</a:t>
            </a:r>
            <a:r>
              <a:rPr lang="en-US" sz="3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Hệ thống tự động phân loại giữa khách hàng và quản trị viên (admin) để giới hạn quyền truy cập.</a:t>
            </a:r>
          </a:p>
          <a:p>
            <a:pPr algn="l" marL="701525" indent="-350763" lvl="1">
              <a:lnSpc>
                <a:spcPts val="45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Quản lý phiên (Session):</a:t>
            </a:r>
            <a:r>
              <a:rPr lang="en-US" sz="3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Duy trì trạng thái đăng nhập để bảo vệ các chức năng như thanh toán và xem lịch sử đơn hàng.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3843" y="569336"/>
            <a:ext cx="12926373" cy="78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7"/>
              </a:lnSpc>
              <a:spcBef>
                <a:spcPct val="0"/>
              </a:spcBef>
            </a:pPr>
            <a:r>
              <a:rPr lang="en-US" b="true" sz="5325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Quản lý Tài khoản &amp; Bảo mật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158" y="-3016960"/>
            <a:ext cx="22513434" cy="4934075"/>
            <a:chOff x="0" y="0"/>
            <a:chExt cx="5929464" cy="1299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9464" cy="1299509"/>
            </a:xfrm>
            <a:custGeom>
              <a:avLst/>
              <a:gdLst/>
              <a:ahLst/>
              <a:cxnLst/>
              <a:rect r="r" b="b" t="t" l="l"/>
              <a:pathLst>
                <a:path h="1299509" w="5929464">
                  <a:moveTo>
                    <a:pt x="0" y="0"/>
                  </a:moveTo>
                  <a:lnTo>
                    <a:pt x="5929464" y="0"/>
                  </a:lnTo>
                  <a:lnTo>
                    <a:pt x="5929464" y="1299509"/>
                  </a:lnTo>
                  <a:lnTo>
                    <a:pt x="0" y="129950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929464" cy="1356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03549" y="4076337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8" y="0"/>
                </a:lnTo>
                <a:lnTo>
                  <a:pt x="220868" y="330205"/>
                </a:lnTo>
                <a:lnTo>
                  <a:pt x="0" y="33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14706" y="248192"/>
            <a:ext cx="5617097" cy="3433450"/>
          </a:xfrm>
          <a:custGeom>
            <a:avLst/>
            <a:gdLst/>
            <a:ahLst/>
            <a:cxnLst/>
            <a:rect r="r" b="b" t="t" l="l"/>
            <a:pathLst>
              <a:path h="3433450" w="5617097">
                <a:moveTo>
                  <a:pt x="0" y="0"/>
                </a:moveTo>
                <a:lnTo>
                  <a:pt x="5617097" y="0"/>
                </a:lnTo>
                <a:lnTo>
                  <a:pt x="5617097" y="3433450"/>
                </a:lnTo>
                <a:lnTo>
                  <a:pt x="0" y="343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8764" y="248192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5466" y="70925"/>
            <a:ext cx="780036" cy="880154"/>
          </a:xfrm>
          <a:custGeom>
            <a:avLst/>
            <a:gdLst/>
            <a:ahLst/>
            <a:cxnLst/>
            <a:rect r="r" b="b" t="t" l="l"/>
            <a:pathLst>
              <a:path h="880154" w="780036">
                <a:moveTo>
                  <a:pt x="0" y="0"/>
                </a:moveTo>
                <a:lnTo>
                  <a:pt x="780037" y="0"/>
                </a:lnTo>
                <a:lnTo>
                  <a:pt x="780037" y="880154"/>
                </a:lnTo>
                <a:lnTo>
                  <a:pt x="0" y="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70633" y="1964917"/>
            <a:ext cx="7927901" cy="7655866"/>
          </a:xfrm>
          <a:custGeom>
            <a:avLst/>
            <a:gdLst/>
            <a:ahLst/>
            <a:cxnLst/>
            <a:rect r="r" b="b" t="t" l="l"/>
            <a:pathLst>
              <a:path h="7655866" w="7927901">
                <a:moveTo>
                  <a:pt x="0" y="0"/>
                </a:moveTo>
                <a:lnTo>
                  <a:pt x="7927902" y="0"/>
                </a:lnTo>
                <a:lnTo>
                  <a:pt x="7927902" y="7655866"/>
                </a:lnTo>
                <a:lnTo>
                  <a:pt x="0" y="765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842357"/>
            <a:ext cx="7010733" cy="1950493"/>
          </a:xfrm>
          <a:custGeom>
            <a:avLst/>
            <a:gdLst/>
            <a:ahLst/>
            <a:cxnLst/>
            <a:rect r="r" b="b" t="t" l="l"/>
            <a:pathLst>
              <a:path h="1950493" w="7010733">
                <a:moveTo>
                  <a:pt x="0" y="0"/>
                </a:moveTo>
                <a:lnTo>
                  <a:pt x="7010733" y="0"/>
                </a:lnTo>
                <a:lnTo>
                  <a:pt x="7010733" y="1950493"/>
                </a:lnTo>
                <a:lnTo>
                  <a:pt x="0" y="1950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3843" y="569336"/>
            <a:ext cx="12926373" cy="78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7"/>
              </a:lnSpc>
              <a:spcBef>
                <a:spcPct val="0"/>
              </a:spcBef>
            </a:pPr>
            <a:r>
              <a:rPr lang="en-US" b="true" sz="5325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Quản lý Tài khoản &amp; Bảo mật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22315" y="-152636"/>
            <a:ext cx="4918321" cy="4874783"/>
            <a:chOff x="0" y="0"/>
            <a:chExt cx="1479676" cy="1466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676" cy="1466578"/>
            </a:xfrm>
            <a:custGeom>
              <a:avLst/>
              <a:gdLst/>
              <a:ahLst/>
              <a:cxnLst/>
              <a:rect r="r" b="b" t="t" l="l"/>
              <a:pathLst>
                <a:path h="1466578" w="1479676">
                  <a:moveTo>
                    <a:pt x="0" y="0"/>
                  </a:moveTo>
                  <a:lnTo>
                    <a:pt x="1479676" y="0"/>
                  </a:lnTo>
                  <a:lnTo>
                    <a:pt x="1479676" y="1466578"/>
                  </a:lnTo>
                  <a:lnTo>
                    <a:pt x="0" y="146657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79676" cy="1504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01021" y="814908"/>
            <a:ext cx="13560646" cy="8743950"/>
            <a:chOff x="0" y="0"/>
            <a:chExt cx="4640244" cy="2992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0244" cy="2992045"/>
            </a:xfrm>
            <a:custGeom>
              <a:avLst/>
              <a:gdLst/>
              <a:ahLst/>
              <a:cxnLst/>
              <a:rect r="r" b="b" t="t" l="l"/>
              <a:pathLst>
                <a:path h="2992045" w="4640244">
                  <a:moveTo>
                    <a:pt x="2855" y="0"/>
                  </a:moveTo>
                  <a:lnTo>
                    <a:pt x="4637389" y="0"/>
                  </a:lnTo>
                  <a:cubicBezTo>
                    <a:pt x="4638146" y="0"/>
                    <a:pt x="4638873" y="301"/>
                    <a:pt x="4639408" y="836"/>
                  </a:cubicBezTo>
                  <a:cubicBezTo>
                    <a:pt x="4639943" y="1371"/>
                    <a:pt x="4640244" y="2097"/>
                    <a:pt x="4640244" y="2855"/>
                  </a:cubicBezTo>
                  <a:lnTo>
                    <a:pt x="4640244" y="2989190"/>
                  </a:lnTo>
                  <a:cubicBezTo>
                    <a:pt x="4640244" y="2989947"/>
                    <a:pt x="4639943" y="2990673"/>
                    <a:pt x="4639408" y="2991209"/>
                  </a:cubicBezTo>
                  <a:cubicBezTo>
                    <a:pt x="4638873" y="2991744"/>
                    <a:pt x="4638146" y="2992045"/>
                    <a:pt x="4637389" y="2992045"/>
                  </a:cubicBezTo>
                  <a:lnTo>
                    <a:pt x="2855" y="2992045"/>
                  </a:lnTo>
                  <a:cubicBezTo>
                    <a:pt x="2097" y="2992045"/>
                    <a:pt x="1371" y="2991744"/>
                    <a:pt x="836" y="2991209"/>
                  </a:cubicBezTo>
                  <a:cubicBezTo>
                    <a:pt x="301" y="2990673"/>
                    <a:pt x="0" y="2989947"/>
                    <a:pt x="0" y="2989190"/>
                  </a:cubicBezTo>
                  <a:lnTo>
                    <a:pt x="0" y="2855"/>
                  </a:lnTo>
                  <a:cubicBezTo>
                    <a:pt x="0" y="2097"/>
                    <a:pt x="301" y="1371"/>
                    <a:pt x="836" y="836"/>
                  </a:cubicBezTo>
                  <a:cubicBezTo>
                    <a:pt x="1371" y="301"/>
                    <a:pt x="2097" y="0"/>
                    <a:pt x="2855" y="0"/>
                  </a:cubicBezTo>
                  <a:close/>
                </a:path>
              </a:pathLst>
            </a:custGeom>
            <a:solidFill>
              <a:srgbClr val="EBE2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40244" cy="30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10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9591" y="1598088"/>
            <a:ext cx="12417772" cy="8174562"/>
          </a:xfrm>
          <a:custGeom>
            <a:avLst/>
            <a:gdLst/>
            <a:ahLst/>
            <a:cxnLst/>
            <a:rect r="r" b="b" t="t" l="l"/>
            <a:pathLst>
              <a:path h="8174562" w="12417772">
                <a:moveTo>
                  <a:pt x="0" y="0"/>
                </a:moveTo>
                <a:lnTo>
                  <a:pt x="12417772" y="0"/>
                </a:lnTo>
                <a:lnTo>
                  <a:pt x="12417772" y="8174562"/>
                </a:lnTo>
                <a:lnTo>
                  <a:pt x="0" y="817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" r="-1926" b="-332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78419" y="1971253"/>
            <a:ext cx="4271265" cy="7801397"/>
          </a:xfrm>
          <a:custGeom>
            <a:avLst/>
            <a:gdLst/>
            <a:ahLst/>
            <a:cxnLst/>
            <a:rect r="r" b="b" t="t" l="l"/>
            <a:pathLst>
              <a:path h="7801397" w="4271265">
                <a:moveTo>
                  <a:pt x="0" y="0"/>
                </a:moveTo>
                <a:lnTo>
                  <a:pt x="4271264" y="0"/>
                </a:lnTo>
                <a:lnTo>
                  <a:pt x="4271264" y="7801397"/>
                </a:lnTo>
                <a:lnTo>
                  <a:pt x="0" y="780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1074086" y="213125"/>
            <a:ext cx="7553319" cy="81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2"/>
              </a:lnSpc>
            </a:pPr>
            <a:r>
              <a:rPr lang="en-US" sz="58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Hệ thống Quản trị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22315" y="-152636"/>
            <a:ext cx="4918321" cy="4874783"/>
            <a:chOff x="0" y="0"/>
            <a:chExt cx="1479676" cy="1466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676" cy="1466578"/>
            </a:xfrm>
            <a:custGeom>
              <a:avLst/>
              <a:gdLst/>
              <a:ahLst/>
              <a:cxnLst/>
              <a:rect r="r" b="b" t="t" l="l"/>
              <a:pathLst>
                <a:path h="1466578" w="1479676">
                  <a:moveTo>
                    <a:pt x="0" y="0"/>
                  </a:moveTo>
                  <a:lnTo>
                    <a:pt x="1479676" y="0"/>
                  </a:lnTo>
                  <a:lnTo>
                    <a:pt x="1479676" y="1466578"/>
                  </a:lnTo>
                  <a:lnTo>
                    <a:pt x="0" y="146657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79676" cy="1504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677" y="2637556"/>
            <a:ext cx="13560646" cy="8743950"/>
            <a:chOff x="0" y="0"/>
            <a:chExt cx="4640244" cy="2992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0244" cy="2992045"/>
            </a:xfrm>
            <a:custGeom>
              <a:avLst/>
              <a:gdLst/>
              <a:ahLst/>
              <a:cxnLst/>
              <a:rect r="r" b="b" t="t" l="l"/>
              <a:pathLst>
                <a:path h="2992045" w="4640244">
                  <a:moveTo>
                    <a:pt x="2855" y="0"/>
                  </a:moveTo>
                  <a:lnTo>
                    <a:pt x="4637389" y="0"/>
                  </a:lnTo>
                  <a:cubicBezTo>
                    <a:pt x="4638146" y="0"/>
                    <a:pt x="4638873" y="301"/>
                    <a:pt x="4639408" y="836"/>
                  </a:cubicBezTo>
                  <a:cubicBezTo>
                    <a:pt x="4639943" y="1371"/>
                    <a:pt x="4640244" y="2097"/>
                    <a:pt x="4640244" y="2855"/>
                  </a:cubicBezTo>
                  <a:lnTo>
                    <a:pt x="4640244" y="2989190"/>
                  </a:lnTo>
                  <a:cubicBezTo>
                    <a:pt x="4640244" y="2989947"/>
                    <a:pt x="4639943" y="2990673"/>
                    <a:pt x="4639408" y="2991209"/>
                  </a:cubicBezTo>
                  <a:cubicBezTo>
                    <a:pt x="4638873" y="2991744"/>
                    <a:pt x="4638146" y="2992045"/>
                    <a:pt x="4637389" y="2992045"/>
                  </a:cubicBezTo>
                  <a:lnTo>
                    <a:pt x="2855" y="2992045"/>
                  </a:lnTo>
                  <a:cubicBezTo>
                    <a:pt x="2097" y="2992045"/>
                    <a:pt x="1371" y="2991744"/>
                    <a:pt x="836" y="2991209"/>
                  </a:cubicBezTo>
                  <a:cubicBezTo>
                    <a:pt x="301" y="2990673"/>
                    <a:pt x="0" y="2989947"/>
                    <a:pt x="0" y="2989190"/>
                  </a:cubicBezTo>
                  <a:lnTo>
                    <a:pt x="0" y="2855"/>
                  </a:lnTo>
                  <a:cubicBezTo>
                    <a:pt x="0" y="2097"/>
                    <a:pt x="301" y="1371"/>
                    <a:pt x="836" y="836"/>
                  </a:cubicBezTo>
                  <a:cubicBezTo>
                    <a:pt x="1371" y="301"/>
                    <a:pt x="2097" y="0"/>
                    <a:pt x="2855" y="0"/>
                  </a:cubicBezTo>
                  <a:close/>
                </a:path>
              </a:pathLst>
            </a:custGeom>
            <a:solidFill>
              <a:srgbClr val="EBE2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40244" cy="30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9683" y="9345065"/>
            <a:ext cx="423967" cy="427585"/>
            <a:chOff x="0" y="0"/>
            <a:chExt cx="205716" cy="207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10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363677" y="2637556"/>
            <a:ext cx="13560646" cy="5275355"/>
          </a:xfrm>
          <a:custGeom>
            <a:avLst/>
            <a:gdLst/>
            <a:ahLst/>
            <a:cxnLst/>
            <a:rect r="r" b="b" t="t" l="l"/>
            <a:pathLst>
              <a:path h="5275355" w="13560646">
                <a:moveTo>
                  <a:pt x="0" y="0"/>
                </a:moveTo>
                <a:lnTo>
                  <a:pt x="13560646" y="0"/>
                </a:lnTo>
                <a:lnTo>
                  <a:pt x="13560646" y="5275355"/>
                </a:lnTo>
                <a:lnTo>
                  <a:pt x="0" y="527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" r="0" b="-92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4863" y="909970"/>
            <a:ext cx="7553319" cy="81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2"/>
              </a:lnSpc>
            </a:pPr>
            <a:r>
              <a:rPr lang="en-US" sz="58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Hệ thống Quản trị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>
                <a:solidFill>
                  <a:srgbClr val="375411"/>
                </a:solidFill>
                <a:latin typeface="Arimo"/>
                <a:ea typeface="Arimo"/>
                <a:cs typeface="Arimo"/>
                <a:sym typeface="Arimo"/>
              </a:rPr>
              <a:t>Ưu Điểm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4543" y="3123633"/>
            <a:ext cx="14797844" cy="487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Hệ </a:t>
            </a: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thống đáp ứng đầy đủ các nghiệp vụ cơ bản của một website thương mại điện tử chuyên nghiệp. </a:t>
            </a:r>
          </a:p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Phân quyền giữa người dùng và quản trị viên rõ ràng, đảm bảo an toàn cho dữ liệu kinh doanh. </a:t>
            </a:r>
          </a:p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</a:t>
            </a: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ao diện quản trị dễ sử dụng, không đòi hỏi người dùng phải có kiến thức chuyên sâu về kỹ thuật. </a:t>
            </a:r>
          </a:p>
          <a:p>
            <a:pPr algn="l">
              <a:lnSpc>
                <a:spcPts val="4829"/>
              </a:lnSpc>
              <a:spcBef>
                <a:spcPct val="0"/>
              </a:spcBef>
            </a:pPr>
          </a:p>
          <a:p>
            <a:pPr algn="ctr">
              <a:lnSpc>
                <a:spcPts val="4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>
                <a:solidFill>
                  <a:srgbClr val="375411"/>
                </a:solidFill>
                <a:latin typeface="Arimo"/>
                <a:ea typeface="Arimo"/>
                <a:cs typeface="Arimo"/>
                <a:sym typeface="Arimo"/>
              </a:rPr>
              <a:t>Hạn Chế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4543" y="3123633"/>
            <a:ext cx="14797844" cy="549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Webs</a:t>
            </a: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 hiện tại vẫn đang vận hành trong môi trường thử nghiệm (Localhost), chưa được triển khai rộng rãi trên Internet qua Hosting/Domain thực tế. </a:t>
            </a:r>
          </a:p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Chưa tích hợp tính năng thanh toán tự động qua các ví điện tử phổ biến như MoMo hay ZaloPay. </a:t>
            </a:r>
          </a:p>
          <a:p>
            <a:pPr algn="l" marL="744763" indent="-372382" lvl="1">
              <a:lnSpc>
                <a:spcPts val="4829"/>
              </a:lnSpc>
              <a:spcBef>
                <a:spcPct val="0"/>
              </a:spcBef>
              <a:buFont typeface="Arial"/>
              <a:buChar char="•"/>
            </a:pPr>
            <a:r>
              <a:rPr lang="en-US" sz="34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Chức năng tìm kiếm nâng cao (lọc theo khoảng giá, màu sắc gấu bông) còn đơn giản. </a:t>
            </a:r>
          </a:p>
          <a:p>
            <a:pPr algn="l">
              <a:lnSpc>
                <a:spcPts val="4829"/>
              </a:lnSpc>
              <a:spcBef>
                <a:spcPct val="0"/>
              </a:spcBef>
            </a:pPr>
          </a:p>
          <a:p>
            <a:pPr algn="ctr">
              <a:lnSpc>
                <a:spcPts val="4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 b="true">
                <a:solidFill>
                  <a:srgbClr val="375411"/>
                </a:solidFill>
                <a:latin typeface="Arimo Bold"/>
                <a:ea typeface="Arimo Bold"/>
                <a:cs typeface="Arimo Bold"/>
                <a:sym typeface="Arimo Bold"/>
              </a:rPr>
              <a:t>Kết luận và Hướng phát triển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7541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12591" y="3056398"/>
            <a:ext cx="14643913" cy="521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4"/>
              </a:lnSpc>
            </a:pPr>
            <a:r>
              <a:rPr lang="en-US" sz="33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Kết quả đạt được:</a:t>
            </a:r>
          </a:p>
          <a:p>
            <a:pPr algn="l" marL="714739" indent="-357369" lvl="1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33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Xây dựng thành công hệ thống webs</a:t>
            </a:r>
            <a:r>
              <a:rPr lang="en-US" sz="33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 bán hàng hoàn chỉnh với đầy đủ các tệp xử lý nghiệp vụ như index.php, gio_hang.php và thanh_toan.php.</a:t>
            </a:r>
          </a:p>
          <a:p>
            <a:pPr algn="l" marL="714739" indent="-357369" lvl="1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33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Hệ thống quản trị (Admin) hoạt động ổn định, hỗ trợ tốt việc theo dõi dữ liệu qua thong_ke_admin.php và quản lý kho hàng.</a:t>
            </a:r>
          </a:p>
          <a:p>
            <a:pPr algn="l" marL="714739" indent="-357369" lvl="1">
              <a:lnSpc>
                <a:spcPts val="4634"/>
              </a:lnSpc>
              <a:spcBef>
                <a:spcPct val="0"/>
              </a:spcBef>
              <a:buFont typeface="Arial"/>
              <a:buChar char="•"/>
            </a:pPr>
            <a:r>
              <a:rPr lang="en-US" sz="33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Giao diện thân thiện, đáp ứng được nhu cầu mua sắm trực tuyến đang tăng cao trong bối cảnh thị trường thương mại điện tử sôi động.</a:t>
            </a:r>
          </a:p>
          <a:p>
            <a:pPr algn="ctr">
              <a:lnSpc>
                <a:spcPts val="46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40345" y="2872228"/>
            <a:ext cx="3522035" cy="7232621"/>
          </a:xfrm>
          <a:custGeom>
            <a:avLst/>
            <a:gdLst/>
            <a:ahLst/>
            <a:cxnLst/>
            <a:rect r="r" b="b" t="t" l="l"/>
            <a:pathLst>
              <a:path h="7232621" w="3522035">
                <a:moveTo>
                  <a:pt x="0" y="0"/>
                </a:moveTo>
                <a:lnTo>
                  <a:pt x="3522034" y="0"/>
                </a:lnTo>
                <a:lnTo>
                  <a:pt x="3522034" y="7232621"/>
                </a:lnTo>
                <a:lnTo>
                  <a:pt x="0" y="723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926821"/>
            <a:chOff x="0" y="0"/>
            <a:chExt cx="4816593" cy="1034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34225"/>
            </a:xfrm>
            <a:custGeom>
              <a:avLst/>
              <a:gdLst/>
              <a:ahLst/>
              <a:cxnLst/>
              <a:rect r="r" b="b" t="t" l="l"/>
              <a:pathLst>
                <a:path h="10342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62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10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5844" y="1493604"/>
            <a:ext cx="7836762" cy="4493776"/>
            <a:chOff x="0" y="0"/>
            <a:chExt cx="1950267" cy="1118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0267" cy="1118327"/>
            </a:xfrm>
            <a:custGeom>
              <a:avLst/>
              <a:gdLst/>
              <a:ahLst/>
              <a:cxnLst/>
              <a:rect r="r" b="b" t="t" l="l"/>
              <a:pathLst>
                <a:path h="1118327" w="1950267">
                  <a:moveTo>
                    <a:pt x="0" y="0"/>
                  </a:moveTo>
                  <a:lnTo>
                    <a:pt x="1950267" y="0"/>
                  </a:lnTo>
                  <a:lnTo>
                    <a:pt x="1950267" y="1118327"/>
                  </a:lnTo>
                  <a:lnTo>
                    <a:pt x="0" y="1118327"/>
                  </a:lnTo>
                  <a:close/>
                </a:path>
              </a:pathLst>
            </a:custGeom>
            <a:blipFill>
              <a:blip r:embed="rId3"/>
              <a:stretch>
                <a:fillRect l="0" t="-423" r="0" b="-42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60771" y="4107117"/>
            <a:ext cx="9687051" cy="125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b="true" sz="425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Sự</a:t>
            </a:r>
            <a:r>
              <a:rPr lang="en-US" b="true" sz="4253" strike="noStrike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bùng nổ của thương mại điện tử sau đại dịch.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12383" y="265512"/>
            <a:ext cx="4575617" cy="3832080"/>
          </a:xfrm>
          <a:custGeom>
            <a:avLst/>
            <a:gdLst/>
            <a:ahLst/>
            <a:cxnLst/>
            <a:rect r="r" b="b" t="t" l="l"/>
            <a:pathLst>
              <a:path h="3832080" w="4575617">
                <a:moveTo>
                  <a:pt x="0" y="0"/>
                </a:moveTo>
                <a:lnTo>
                  <a:pt x="4575617" y="0"/>
                </a:lnTo>
                <a:lnTo>
                  <a:pt x="4575617" y="3832080"/>
                </a:lnTo>
                <a:lnTo>
                  <a:pt x="0" y="38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0311" y="0"/>
            <a:ext cx="2158989" cy="321886"/>
          </a:xfrm>
          <a:custGeom>
            <a:avLst/>
            <a:gdLst/>
            <a:ahLst/>
            <a:cxnLst/>
            <a:rect r="r" b="b" t="t" l="l"/>
            <a:pathLst>
              <a:path h="321886" w="2158989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12605" y="5471750"/>
            <a:ext cx="9601787" cy="429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342" indent="-293171" lvl="1">
              <a:lnSpc>
                <a:spcPts val="38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Sự</a:t>
            </a:r>
            <a:r>
              <a:rPr lang="en-US" sz="2715" strike="noStrike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chuyển mình mạnh mẽ: Thương mại điện tử (TMĐT) Việt Nam bùng nổ từ năm 2021, mở ra nhiều cơ hội cho doanh nghiệp.</a:t>
            </a:r>
          </a:p>
          <a:p>
            <a:pPr algn="just" marL="586342" indent="-293171" lvl="1">
              <a:lnSpc>
                <a:spcPts val="38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Thị trường sôi động: Làn vốn đầu tư nước ngoài đổ mạnh vào các sàn và website trong nước.</a:t>
            </a:r>
          </a:p>
          <a:p>
            <a:pPr algn="just" marL="586342" indent="-293171" lvl="1">
              <a:lnSpc>
                <a:spcPts val="38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Thách</a:t>
            </a:r>
            <a:r>
              <a:rPr lang="en-US" sz="2715" strike="noStrike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thức lớn: Cuộc cạnh tranh khốc liệt buộc các doanh nghiệp (đặc biệt là doanh nghiệp nhỏ) phải có nền tảng web riêng biệt và chuyên nghiệp.</a:t>
            </a:r>
          </a:p>
          <a:p>
            <a:pPr algn="just" marL="0" indent="0" lvl="0">
              <a:lnSpc>
                <a:spcPts val="380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75844" y="6111519"/>
            <a:ext cx="7984927" cy="35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02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Thống kê mức độ phổ biến của các sàn TMĐT</a:t>
            </a:r>
            <a:r>
              <a:rPr lang="en-US" sz="202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(</a:t>
            </a:r>
            <a:r>
              <a:rPr lang="en-US" sz="202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Nguồn tham khảo)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3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2563" y="748766"/>
            <a:ext cx="10624997" cy="10624997"/>
          </a:xfrm>
          <a:custGeom>
            <a:avLst/>
            <a:gdLst/>
            <a:ahLst/>
            <a:cxnLst/>
            <a:rect r="r" b="b" t="t" l="l"/>
            <a:pathLst>
              <a:path h="10624997" w="10624997">
                <a:moveTo>
                  <a:pt x="0" y="0"/>
                </a:moveTo>
                <a:lnTo>
                  <a:pt x="10624997" y="0"/>
                </a:lnTo>
                <a:lnTo>
                  <a:pt x="10624997" y="10624997"/>
                </a:lnTo>
                <a:lnTo>
                  <a:pt x="0" y="106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08" y="1192724"/>
            <a:ext cx="1606287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746" b="true">
                <a:solidFill>
                  <a:srgbClr val="375411"/>
                </a:solidFill>
                <a:latin typeface="Arimo Bold"/>
                <a:ea typeface="Arimo Bold"/>
                <a:cs typeface="Arimo Bold"/>
                <a:sym typeface="Arimo Bold"/>
              </a:rPr>
              <a:t>Kết luận và Hướng phát triển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6200" y="6892223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59454">
            <a:off x="65718" y="8815177"/>
            <a:ext cx="1925963" cy="2525853"/>
          </a:xfrm>
          <a:custGeom>
            <a:avLst/>
            <a:gdLst/>
            <a:ahLst/>
            <a:cxnLst/>
            <a:rect r="r" b="b" t="t" l="l"/>
            <a:pathLst>
              <a:path h="2525853" w="1925963">
                <a:moveTo>
                  <a:pt x="0" y="0"/>
                </a:moveTo>
                <a:lnTo>
                  <a:pt x="1925964" y="0"/>
                </a:lnTo>
                <a:lnTo>
                  <a:pt x="1925964" y="2525853"/>
                </a:lnTo>
                <a:lnTo>
                  <a:pt x="0" y="2525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15095">
            <a:off x="16274138" y="-611054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7" y="0"/>
                </a:lnTo>
                <a:lnTo>
                  <a:pt x="2663607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8712"/>
            <a:ext cx="15849529" cy="6152412"/>
            <a:chOff x="0" y="0"/>
            <a:chExt cx="4174361" cy="1620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4361" cy="1620388"/>
            </a:xfrm>
            <a:custGeom>
              <a:avLst/>
              <a:gdLst/>
              <a:ahLst/>
              <a:cxnLst/>
              <a:rect r="r" b="b" t="t" l="l"/>
              <a:pathLst>
                <a:path h="1620388" w="4174361">
                  <a:moveTo>
                    <a:pt x="7327" y="0"/>
                  </a:moveTo>
                  <a:lnTo>
                    <a:pt x="4167034" y="0"/>
                  </a:lnTo>
                  <a:cubicBezTo>
                    <a:pt x="4171081" y="0"/>
                    <a:pt x="4174361" y="3280"/>
                    <a:pt x="4174361" y="7327"/>
                  </a:cubicBezTo>
                  <a:lnTo>
                    <a:pt x="4174361" y="1613061"/>
                  </a:lnTo>
                  <a:cubicBezTo>
                    <a:pt x="4174361" y="1615005"/>
                    <a:pt x="4173589" y="1616868"/>
                    <a:pt x="4172215" y="1618242"/>
                  </a:cubicBezTo>
                  <a:cubicBezTo>
                    <a:pt x="4170842" y="1619616"/>
                    <a:pt x="4168978" y="1620388"/>
                    <a:pt x="4167034" y="1620388"/>
                  </a:cubicBezTo>
                  <a:lnTo>
                    <a:pt x="7327" y="1620388"/>
                  </a:lnTo>
                  <a:cubicBezTo>
                    <a:pt x="3280" y="1620388"/>
                    <a:pt x="0" y="1617108"/>
                    <a:pt x="0" y="1613061"/>
                  </a:cubicBezTo>
                  <a:lnTo>
                    <a:pt x="0" y="7327"/>
                  </a:lnTo>
                  <a:cubicBezTo>
                    <a:pt x="0" y="3280"/>
                    <a:pt x="3280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7541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4361" cy="1658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9796" y="3555742"/>
            <a:ext cx="346796" cy="420128"/>
          </a:xfrm>
          <a:custGeom>
            <a:avLst/>
            <a:gdLst/>
            <a:ahLst/>
            <a:cxnLst/>
            <a:rect r="r" b="b" t="t" l="l"/>
            <a:pathLst>
              <a:path h="420128" w="346796">
                <a:moveTo>
                  <a:pt x="0" y="0"/>
                </a:moveTo>
                <a:lnTo>
                  <a:pt x="346796" y="0"/>
                </a:lnTo>
                <a:lnTo>
                  <a:pt x="34679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095">
            <a:off x="17385064" y="-28139"/>
            <a:ext cx="2663607" cy="3493255"/>
          </a:xfrm>
          <a:custGeom>
            <a:avLst/>
            <a:gdLst/>
            <a:ahLst/>
            <a:cxnLst/>
            <a:rect r="r" b="b" t="t" l="l"/>
            <a:pathLst>
              <a:path h="3493255" w="2663607">
                <a:moveTo>
                  <a:pt x="0" y="0"/>
                </a:moveTo>
                <a:lnTo>
                  <a:pt x="2663606" y="0"/>
                </a:lnTo>
                <a:lnTo>
                  <a:pt x="2663606" y="3493255"/>
                </a:lnTo>
                <a:lnTo>
                  <a:pt x="0" y="3493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3776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7485" y="7682962"/>
            <a:ext cx="1795152" cy="1575338"/>
          </a:xfrm>
          <a:custGeom>
            <a:avLst/>
            <a:gdLst/>
            <a:ahLst/>
            <a:cxnLst/>
            <a:rect r="r" b="b" t="t" l="l"/>
            <a:pathLst>
              <a:path h="1575338" w="1795152">
                <a:moveTo>
                  <a:pt x="0" y="0"/>
                </a:moveTo>
                <a:lnTo>
                  <a:pt x="1795152" y="0"/>
                </a:lnTo>
                <a:lnTo>
                  <a:pt x="1795152" y="1575338"/>
                </a:lnTo>
                <a:lnTo>
                  <a:pt x="0" y="15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7013" y="3375850"/>
            <a:ext cx="14506763" cy="456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1"/>
              </a:lnSpc>
              <a:spcBef>
                <a:spcPct val="0"/>
              </a:spcBef>
            </a:pP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Hướ</a:t>
            </a: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 phát triển tương la</a:t>
            </a: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i:</a:t>
            </a:r>
          </a:p>
          <a:p>
            <a:pPr algn="l" marL="797586" indent="-398793" lvl="1">
              <a:lnSpc>
                <a:spcPts val="5171"/>
              </a:lnSpc>
              <a:spcBef>
                <a:spcPct val="0"/>
              </a:spcBef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 hợp thêm các phương thức thanh toán tự động để nâng cao trải nghiệm người dùng, thay vì chỉ dừng lại ở quy trình xử lý đơn hàng cơ bản.</a:t>
            </a:r>
          </a:p>
          <a:p>
            <a:pPr algn="l" marL="797586" indent="-398793" lvl="1">
              <a:lnSpc>
                <a:spcPts val="5171"/>
              </a:lnSpc>
              <a:spcBef>
                <a:spcPct val="0"/>
              </a:spcBef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Tố</a:t>
            </a:r>
            <a:r>
              <a:rPr lang="en-US" sz="36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 ưu hóa hệ thống bảo mật dữ liệu dựa trên tệp chinh_sach_bao_mat.php đã xây dựng.</a:t>
            </a:r>
          </a:p>
          <a:p>
            <a:pPr algn="ctr">
              <a:lnSpc>
                <a:spcPts val="51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84463"/>
            <a:ext cx="18288000" cy="3402537"/>
            <a:chOff x="0" y="0"/>
            <a:chExt cx="4816593" cy="896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96141"/>
            </a:xfrm>
            <a:custGeom>
              <a:avLst/>
              <a:gdLst/>
              <a:ahLst/>
              <a:cxnLst/>
              <a:rect r="r" b="b" t="t" l="l"/>
              <a:pathLst>
                <a:path h="8961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6141"/>
                  </a:lnTo>
                  <a:lnTo>
                    <a:pt x="0" y="896141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5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973362" y="3650247"/>
            <a:ext cx="4341276" cy="8914961"/>
          </a:xfrm>
          <a:custGeom>
            <a:avLst/>
            <a:gdLst/>
            <a:ahLst/>
            <a:cxnLst/>
            <a:rect r="r" b="b" t="t" l="l"/>
            <a:pathLst>
              <a:path h="8914961" w="4341276">
                <a:moveTo>
                  <a:pt x="0" y="0"/>
                </a:moveTo>
                <a:lnTo>
                  <a:pt x="4341276" y="0"/>
                </a:lnTo>
                <a:lnTo>
                  <a:pt x="4341276" y="8914962"/>
                </a:lnTo>
                <a:lnTo>
                  <a:pt x="0" y="8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59337" y="5504123"/>
            <a:ext cx="7969325" cy="3600582"/>
            <a:chOff x="0" y="0"/>
            <a:chExt cx="1234657" cy="5578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657" cy="557824"/>
            </a:xfrm>
            <a:custGeom>
              <a:avLst/>
              <a:gdLst/>
              <a:ahLst/>
              <a:cxnLst/>
              <a:rect r="r" b="b" t="t" l="l"/>
              <a:pathLst>
                <a:path h="557824" w="1234657">
                  <a:moveTo>
                    <a:pt x="0" y="0"/>
                  </a:moveTo>
                  <a:lnTo>
                    <a:pt x="1234657" y="0"/>
                  </a:lnTo>
                  <a:lnTo>
                    <a:pt x="1234657" y="557824"/>
                  </a:lnTo>
                  <a:lnTo>
                    <a:pt x="0" y="557824"/>
                  </a:lnTo>
                  <a:close/>
                </a:path>
              </a:pathLst>
            </a:custGeom>
            <a:blipFill>
              <a:blip r:embed="rId3"/>
              <a:stretch>
                <a:fillRect l="-5331" t="-24333" r="0" b="-3099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1251" y="715681"/>
            <a:ext cx="3905499" cy="626038"/>
            <a:chOff x="0" y="0"/>
            <a:chExt cx="1028609" cy="164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8609" cy="164882"/>
            </a:xfrm>
            <a:custGeom>
              <a:avLst/>
              <a:gdLst/>
              <a:ahLst/>
              <a:cxnLst/>
              <a:rect r="r" b="b" t="t" l="l"/>
              <a:pathLst>
                <a:path h="164882" w="1028609">
                  <a:moveTo>
                    <a:pt x="82441" y="0"/>
                  </a:moveTo>
                  <a:lnTo>
                    <a:pt x="946167" y="0"/>
                  </a:lnTo>
                  <a:cubicBezTo>
                    <a:pt x="968032" y="0"/>
                    <a:pt x="989001" y="8686"/>
                    <a:pt x="1004462" y="24146"/>
                  </a:cubicBezTo>
                  <a:cubicBezTo>
                    <a:pt x="1019923" y="39607"/>
                    <a:pt x="1028609" y="60576"/>
                    <a:pt x="1028609" y="82441"/>
                  </a:cubicBezTo>
                  <a:lnTo>
                    <a:pt x="1028609" y="82441"/>
                  </a:lnTo>
                  <a:cubicBezTo>
                    <a:pt x="1028609" y="104306"/>
                    <a:pt x="1019923" y="125275"/>
                    <a:pt x="1004462" y="140736"/>
                  </a:cubicBezTo>
                  <a:cubicBezTo>
                    <a:pt x="989001" y="156197"/>
                    <a:pt x="968032" y="164882"/>
                    <a:pt x="946167" y="164882"/>
                  </a:cubicBezTo>
                  <a:lnTo>
                    <a:pt x="82441" y="164882"/>
                  </a:lnTo>
                  <a:cubicBezTo>
                    <a:pt x="60576" y="164882"/>
                    <a:pt x="39607" y="156197"/>
                    <a:pt x="24146" y="140736"/>
                  </a:cubicBezTo>
                  <a:cubicBezTo>
                    <a:pt x="8686" y="125275"/>
                    <a:pt x="0" y="104306"/>
                    <a:pt x="0" y="82441"/>
                  </a:cubicBezTo>
                  <a:lnTo>
                    <a:pt x="0" y="82441"/>
                  </a:lnTo>
                  <a:cubicBezTo>
                    <a:pt x="0" y="60576"/>
                    <a:pt x="8686" y="39607"/>
                    <a:pt x="24146" y="24146"/>
                  </a:cubicBezTo>
                  <a:cubicBezTo>
                    <a:pt x="39607" y="8686"/>
                    <a:pt x="60576" y="0"/>
                    <a:pt x="82441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28609" cy="22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34007" y="1732133"/>
            <a:ext cx="13419987" cy="247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49"/>
              </a:lnSpc>
            </a:pPr>
            <a:r>
              <a:rPr lang="en-US" b="true" sz="14463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504123"/>
            <a:ext cx="2729160" cy="406893"/>
          </a:xfrm>
          <a:custGeom>
            <a:avLst/>
            <a:gdLst/>
            <a:ahLst/>
            <a:cxnLst/>
            <a:rect r="r" b="b" t="t" l="l"/>
            <a:pathLst>
              <a:path h="406893" w="2729160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30140" y="5504123"/>
            <a:ext cx="2729160" cy="406893"/>
          </a:xfrm>
          <a:custGeom>
            <a:avLst/>
            <a:gdLst/>
            <a:ahLst/>
            <a:cxnLst/>
            <a:rect r="r" b="b" t="t" l="l"/>
            <a:pathLst>
              <a:path h="406893" w="2729160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671" y="1028700"/>
            <a:ext cx="8524279" cy="85242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98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00997" y="1556817"/>
            <a:ext cx="7173367" cy="717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61925" cap="sq">
              <a:solidFill>
                <a:srgbClr val="FFDE59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1271613" y="-2754357"/>
            <a:ext cx="6353916" cy="63539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2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1756" y="422601"/>
            <a:ext cx="3088210" cy="2268430"/>
          </a:xfrm>
          <a:custGeom>
            <a:avLst/>
            <a:gdLst/>
            <a:ahLst/>
            <a:cxnLst/>
            <a:rect r="r" b="b" t="t" l="l"/>
            <a:pathLst>
              <a:path h="2268430" w="3088210">
                <a:moveTo>
                  <a:pt x="0" y="0"/>
                </a:moveTo>
                <a:lnTo>
                  <a:pt x="3088210" y="0"/>
                </a:lnTo>
                <a:lnTo>
                  <a:pt x="3088210" y="2268431"/>
                </a:lnTo>
                <a:lnTo>
                  <a:pt x="0" y="2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200997" y="1114692"/>
            <a:ext cx="1769715" cy="17697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98219" y="5683520"/>
            <a:ext cx="1097598" cy="109759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873405" y="8600505"/>
            <a:ext cx="4229200" cy="2575967"/>
          </a:xfrm>
          <a:custGeom>
            <a:avLst/>
            <a:gdLst/>
            <a:ahLst/>
            <a:cxnLst/>
            <a:rect r="r" b="b" t="t" l="l"/>
            <a:pathLst>
              <a:path h="2575967" w="4229200">
                <a:moveTo>
                  <a:pt x="0" y="0"/>
                </a:moveTo>
                <a:lnTo>
                  <a:pt x="4229200" y="0"/>
                </a:lnTo>
                <a:lnTo>
                  <a:pt x="4229200" y="2575967"/>
                </a:lnTo>
                <a:lnTo>
                  <a:pt x="0" y="257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6430" y="4457041"/>
            <a:ext cx="10659240" cy="51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2"/>
              </a:lnSpc>
            </a:pPr>
            <a:r>
              <a:rPr lang="en-US" sz="3251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Lý do chọn đề tài :</a:t>
            </a:r>
          </a:p>
          <a:p>
            <a:pPr algn="l">
              <a:lnSpc>
                <a:spcPts val="4552"/>
              </a:lnSpc>
            </a:pPr>
          </a:p>
          <a:p>
            <a:pPr algn="l" marL="702023" indent="-351011" lvl="1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Nhu cầu thực tế: Mua sắm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online đã trở thành thói quen hàng ngày của mọi người, đặc biệt là giới trẻ.</a:t>
            </a:r>
          </a:p>
          <a:p>
            <a:pPr algn="l" marL="702023" indent="-351011" lvl="1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Mặt hàng tiềm nă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ng: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Gấu bông là món quà tặng phổ biến, có nhu cầu cao trong các dịp lễ, sinh nhật quanh năm.</a:t>
            </a:r>
          </a:p>
          <a:p>
            <a:pPr algn="l">
              <a:lnSpc>
                <a:spcPts val="4552"/>
              </a:lnSpc>
            </a:pPr>
          </a:p>
          <a:p>
            <a:pPr algn="l">
              <a:lnSpc>
                <a:spcPts val="455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671" y="1028700"/>
            <a:ext cx="8524279" cy="85242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98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00997" y="1556817"/>
            <a:ext cx="7173367" cy="717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61925" cap="sq">
              <a:solidFill>
                <a:srgbClr val="FFDE59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1271613" y="-2754357"/>
            <a:ext cx="6353916" cy="63539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2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1756" y="422601"/>
            <a:ext cx="3088210" cy="2268430"/>
          </a:xfrm>
          <a:custGeom>
            <a:avLst/>
            <a:gdLst/>
            <a:ahLst/>
            <a:cxnLst/>
            <a:rect r="r" b="b" t="t" l="l"/>
            <a:pathLst>
              <a:path h="2268430" w="3088210">
                <a:moveTo>
                  <a:pt x="0" y="0"/>
                </a:moveTo>
                <a:lnTo>
                  <a:pt x="3088210" y="0"/>
                </a:lnTo>
                <a:lnTo>
                  <a:pt x="3088210" y="2268431"/>
                </a:lnTo>
                <a:lnTo>
                  <a:pt x="0" y="2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200997" y="1114692"/>
            <a:ext cx="1769715" cy="17697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98219" y="5683520"/>
            <a:ext cx="1097598" cy="109759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873405" y="8600505"/>
            <a:ext cx="4229200" cy="2575967"/>
          </a:xfrm>
          <a:custGeom>
            <a:avLst/>
            <a:gdLst/>
            <a:ahLst/>
            <a:cxnLst/>
            <a:rect r="r" b="b" t="t" l="l"/>
            <a:pathLst>
              <a:path h="2575967" w="4229200">
                <a:moveTo>
                  <a:pt x="0" y="0"/>
                </a:moveTo>
                <a:lnTo>
                  <a:pt x="4229200" y="0"/>
                </a:lnTo>
                <a:lnTo>
                  <a:pt x="4229200" y="2575967"/>
                </a:lnTo>
                <a:lnTo>
                  <a:pt x="0" y="257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6430" y="4457041"/>
            <a:ext cx="10659240" cy="455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2"/>
              </a:lnSpc>
            </a:pPr>
            <a:r>
              <a:rPr lang="en-US" sz="3251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 của dự án :</a:t>
            </a:r>
          </a:p>
          <a:p>
            <a:pPr algn="l">
              <a:lnSpc>
                <a:spcPts val="4552"/>
              </a:lnSpc>
            </a:pPr>
          </a:p>
          <a:p>
            <a:pPr algn="l" marL="702023" indent="-351011" lvl="1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Xây dựng nền tảng mua sắm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trực quan, dễ tiếp cận.</a:t>
            </a:r>
          </a:p>
          <a:p>
            <a:pPr algn="l" marL="702023" indent="-351011" lvl="1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Tự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động hóa quy trình đặt hàng và lưu trữ thông tin.</a:t>
            </a:r>
          </a:p>
          <a:p>
            <a:pPr algn="l" marL="702023" indent="-351011" lvl="1">
              <a:lnSpc>
                <a:spcPts val="4552"/>
              </a:lnSpc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Cung</a:t>
            </a:r>
            <a:r>
              <a:rPr lang="en-US" sz="325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cấp công cụ quản trị (Dashboard) đơn giản nhưng hiệu quả cho Admin.</a:t>
            </a:r>
          </a:p>
          <a:p>
            <a:pPr algn="l">
              <a:lnSpc>
                <a:spcPts val="4552"/>
              </a:lnSpc>
            </a:pPr>
          </a:p>
          <a:p>
            <a:pPr algn="l">
              <a:lnSpc>
                <a:spcPts val="455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 descr="Phân loại:"/>
          <p:cNvGraphicFramePr>
            <a:graphicFrameLocks noGrp="true"/>
          </p:cNvGraphicFramePr>
          <p:nvPr/>
        </p:nvGraphicFramePr>
        <p:xfrm>
          <a:off x="1514809" y="2095370"/>
          <a:ext cx="14916653" cy="7796212"/>
        </p:xfrm>
        <a:graphic>
          <a:graphicData uri="http://schemas.openxmlformats.org/drawingml/2006/table">
            <a:tbl>
              <a:tblPr/>
              <a:tblGrid>
                <a:gridCol w="7635509"/>
                <a:gridCol w="7281144"/>
              </a:tblGrid>
              <a:tr h="2378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Backend và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HTML5, CSS3</a:t>
                      </a:r>
                      <a:endParaRPr lang="en-US" sz="1100"/>
                    </a:p>
                    <a:p>
                      <a:pPr algn="ctr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(Giao diện cấu trúc)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PHP (Xử lý nghiệp vụ)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Bootstrap 5 (Giao diện </a:t>
                      </a:r>
                      <a:endParaRPr lang="en-US" sz="1100"/>
                    </a:p>
                    <a:p>
                      <a:pPr algn="ctr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tương thích mọi thiết bị).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MySQL (Quản trị dữ liệu), XAMPP (Local Server).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6706763" y="7447177"/>
            <a:ext cx="1641362" cy="2114167"/>
          </a:xfrm>
          <a:custGeom>
            <a:avLst/>
            <a:gdLst/>
            <a:ahLst/>
            <a:cxnLst/>
            <a:rect r="r" b="b" t="t" l="l"/>
            <a:pathLst>
              <a:path h="2114167" w="1641362">
                <a:moveTo>
                  <a:pt x="0" y="0"/>
                </a:moveTo>
                <a:lnTo>
                  <a:pt x="1641362" y="0"/>
                </a:lnTo>
                <a:lnTo>
                  <a:pt x="1641362" y="2114167"/>
                </a:lnTo>
                <a:lnTo>
                  <a:pt x="0" y="211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7806" y="843213"/>
            <a:ext cx="16671604" cy="56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1"/>
              </a:lnSpc>
              <a:spcBef>
                <a:spcPct val="0"/>
              </a:spcBef>
            </a:pPr>
            <a:r>
              <a:rPr lang="en-US" b="true" sz="4938" spc="10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Công</a:t>
            </a:r>
            <a:r>
              <a:rPr lang="en-US" b="true" sz="4938" spc="103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nghệ và Môi trường phát triển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052482" y="2095370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6943" y="8000328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01855" y="8780836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536951" y="354024"/>
            <a:ext cx="17172424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044"/>
              </a:lnSpc>
              <a:spcBef>
                <a:spcPct val="0"/>
              </a:spcBef>
            </a:pPr>
            <a:r>
              <a:rPr lang="en-US" b="true" sz="5211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Quy trìn</a:t>
            </a:r>
            <a:r>
              <a:rPr lang="en-US" b="true" sz="5211" strike="noStrike" u="none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h nghiệp vụ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34921" y="1926412"/>
            <a:ext cx="4083487" cy="941828"/>
            <a:chOff x="0" y="0"/>
            <a:chExt cx="1106473" cy="25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473" cy="255200"/>
            </a:xfrm>
            <a:custGeom>
              <a:avLst/>
              <a:gdLst/>
              <a:ahLst/>
              <a:cxnLst/>
              <a:rect r="r" b="b" t="t" l="l"/>
              <a:pathLst>
                <a:path h="255200" w="1106473">
                  <a:moveTo>
                    <a:pt x="0" y="0"/>
                  </a:moveTo>
                  <a:lnTo>
                    <a:pt x="1106473" y="0"/>
                  </a:lnTo>
                  <a:lnTo>
                    <a:pt x="1106473" y="255200"/>
                  </a:lnTo>
                  <a:lnTo>
                    <a:pt x="0" y="255200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06473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49261" y="3711878"/>
            <a:ext cx="3854807" cy="1009825"/>
            <a:chOff x="0" y="0"/>
            <a:chExt cx="974177" cy="255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4177" cy="255200"/>
            </a:xfrm>
            <a:custGeom>
              <a:avLst/>
              <a:gdLst/>
              <a:ahLst/>
              <a:cxnLst/>
              <a:rect r="r" b="b" t="t" l="l"/>
              <a:pathLst>
                <a:path h="255200" w="974177">
                  <a:moveTo>
                    <a:pt x="127600" y="0"/>
                  </a:moveTo>
                  <a:lnTo>
                    <a:pt x="846577" y="0"/>
                  </a:lnTo>
                  <a:cubicBezTo>
                    <a:pt x="917049" y="0"/>
                    <a:pt x="974177" y="57129"/>
                    <a:pt x="974177" y="127600"/>
                  </a:cubicBezTo>
                  <a:lnTo>
                    <a:pt x="974177" y="127600"/>
                  </a:lnTo>
                  <a:cubicBezTo>
                    <a:pt x="974177" y="198072"/>
                    <a:pt x="917049" y="255200"/>
                    <a:pt x="846577" y="255200"/>
                  </a:cubicBezTo>
                  <a:lnTo>
                    <a:pt x="127600" y="255200"/>
                  </a:lnTo>
                  <a:cubicBezTo>
                    <a:pt x="57129" y="255200"/>
                    <a:pt x="0" y="198072"/>
                    <a:pt x="0" y="127600"/>
                  </a:cubicBezTo>
                  <a:lnTo>
                    <a:pt x="0" y="127600"/>
                  </a:lnTo>
                  <a:cubicBezTo>
                    <a:pt x="0" y="57129"/>
                    <a:pt x="57129" y="0"/>
                    <a:pt x="1276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74177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71123" y="3966996"/>
            <a:ext cx="3532944" cy="47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Duyệt sả</a:t>
            </a: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 phẩm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958" y="2087429"/>
            <a:ext cx="8807042" cy="55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b="true" sz="323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Khách Hàng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049261" y="8248475"/>
            <a:ext cx="3969147" cy="1009825"/>
            <a:chOff x="0" y="0"/>
            <a:chExt cx="1003098" cy="255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3098" cy="255214"/>
            </a:xfrm>
            <a:custGeom>
              <a:avLst/>
              <a:gdLst/>
              <a:ahLst/>
              <a:cxnLst/>
              <a:rect r="r" b="b" t="t" l="l"/>
              <a:pathLst>
                <a:path h="255214" w="1003098">
                  <a:moveTo>
                    <a:pt x="1003098" y="58516"/>
                  </a:moveTo>
                  <a:lnTo>
                    <a:pt x="1003098" y="196698"/>
                  </a:lnTo>
                  <a:cubicBezTo>
                    <a:pt x="1003098" y="212217"/>
                    <a:pt x="996933" y="227101"/>
                    <a:pt x="985959" y="238075"/>
                  </a:cubicBezTo>
                  <a:cubicBezTo>
                    <a:pt x="974985" y="249049"/>
                    <a:pt x="960101" y="255214"/>
                    <a:pt x="944582" y="255214"/>
                  </a:cubicBezTo>
                  <a:lnTo>
                    <a:pt x="58516" y="255214"/>
                  </a:lnTo>
                  <a:cubicBezTo>
                    <a:pt x="42996" y="255214"/>
                    <a:pt x="28113" y="249049"/>
                    <a:pt x="17139" y="238075"/>
                  </a:cubicBezTo>
                  <a:cubicBezTo>
                    <a:pt x="6165" y="227101"/>
                    <a:pt x="0" y="212217"/>
                    <a:pt x="0" y="196698"/>
                  </a:cubicBezTo>
                  <a:lnTo>
                    <a:pt x="0" y="58516"/>
                  </a:lnTo>
                  <a:cubicBezTo>
                    <a:pt x="0" y="42996"/>
                    <a:pt x="6165" y="28113"/>
                    <a:pt x="17139" y="17139"/>
                  </a:cubicBezTo>
                  <a:cubicBezTo>
                    <a:pt x="28113" y="6165"/>
                    <a:pt x="42996" y="0"/>
                    <a:pt x="58516" y="0"/>
                  </a:cubicBezTo>
                  <a:lnTo>
                    <a:pt x="944582" y="0"/>
                  </a:lnTo>
                  <a:cubicBezTo>
                    <a:pt x="976899" y="0"/>
                    <a:pt x="1003098" y="26198"/>
                    <a:pt x="1003098" y="58516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03098" cy="312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05519" y="8356472"/>
            <a:ext cx="4542291" cy="64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b="true" sz="374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Theo dõi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49261" y="5143500"/>
            <a:ext cx="3854807" cy="1009825"/>
            <a:chOff x="0" y="0"/>
            <a:chExt cx="974177" cy="25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4177" cy="255200"/>
            </a:xfrm>
            <a:custGeom>
              <a:avLst/>
              <a:gdLst/>
              <a:ahLst/>
              <a:cxnLst/>
              <a:rect r="r" b="b" t="t" l="l"/>
              <a:pathLst>
                <a:path h="255200" w="974177">
                  <a:moveTo>
                    <a:pt x="127600" y="0"/>
                  </a:moveTo>
                  <a:lnTo>
                    <a:pt x="846577" y="0"/>
                  </a:lnTo>
                  <a:cubicBezTo>
                    <a:pt x="917049" y="0"/>
                    <a:pt x="974177" y="57129"/>
                    <a:pt x="974177" y="127600"/>
                  </a:cubicBezTo>
                  <a:lnTo>
                    <a:pt x="974177" y="127600"/>
                  </a:lnTo>
                  <a:cubicBezTo>
                    <a:pt x="974177" y="198072"/>
                    <a:pt x="917049" y="255200"/>
                    <a:pt x="846577" y="255200"/>
                  </a:cubicBezTo>
                  <a:lnTo>
                    <a:pt x="127600" y="255200"/>
                  </a:lnTo>
                  <a:cubicBezTo>
                    <a:pt x="57129" y="255200"/>
                    <a:pt x="0" y="198072"/>
                    <a:pt x="0" y="127600"/>
                  </a:cubicBezTo>
                  <a:lnTo>
                    <a:pt x="0" y="127600"/>
                  </a:lnTo>
                  <a:cubicBezTo>
                    <a:pt x="0" y="57129"/>
                    <a:pt x="57129" y="0"/>
                    <a:pt x="1276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74177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371123" y="5398618"/>
            <a:ext cx="3532944" cy="4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Thêm Vào Giỏ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049261" y="6575122"/>
            <a:ext cx="3854807" cy="1009825"/>
            <a:chOff x="0" y="0"/>
            <a:chExt cx="974177" cy="255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4177" cy="255200"/>
            </a:xfrm>
            <a:custGeom>
              <a:avLst/>
              <a:gdLst/>
              <a:ahLst/>
              <a:cxnLst/>
              <a:rect r="r" b="b" t="t" l="l"/>
              <a:pathLst>
                <a:path h="255200" w="974177">
                  <a:moveTo>
                    <a:pt x="127600" y="0"/>
                  </a:moveTo>
                  <a:lnTo>
                    <a:pt x="846577" y="0"/>
                  </a:lnTo>
                  <a:cubicBezTo>
                    <a:pt x="917049" y="0"/>
                    <a:pt x="974177" y="57129"/>
                    <a:pt x="974177" y="127600"/>
                  </a:cubicBezTo>
                  <a:lnTo>
                    <a:pt x="974177" y="127600"/>
                  </a:lnTo>
                  <a:cubicBezTo>
                    <a:pt x="974177" y="198072"/>
                    <a:pt x="917049" y="255200"/>
                    <a:pt x="846577" y="255200"/>
                  </a:cubicBezTo>
                  <a:lnTo>
                    <a:pt x="127600" y="255200"/>
                  </a:lnTo>
                  <a:cubicBezTo>
                    <a:pt x="57129" y="255200"/>
                    <a:pt x="0" y="198072"/>
                    <a:pt x="0" y="127600"/>
                  </a:cubicBezTo>
                  <a:lnTo>
                    <a:pt x="0" y="127600"/>
                  </a:lnTo>
                  <a:cubicBezTo>
                    <a:pt x="0" y="57129"/>
                    <a:pt x="57129" y="0"/>
                    <a:pt x="1276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74177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371123" y="6830240"/>
            <a:ext cx="3532944" cy="4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Đặt Hàng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29810" y="1979784"/>
            <a:ext cx="4083487" cy="941828"/>
            <a:chOff x="0" y="0"/>
            <a:chExt cx="1106473" cy="255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6473" cy="255200"/>
            </a:xfrm>
            <a:custGeom>
              <a:avLst/>
              <a:gdLst/>
              <a:ahLst/>
              <a:cxnLst/>
              <a:rect r="r" b="b" t="t" l="l"/>
              <a:pathLst>
                <a:path h="255200" w="1106473">
                  <a:moveTo>
                    <a:pt x="0" y="0"/>
                  </a:moveTo>
                  <a:lnTo>
                    <a:pt x="1106473" y="0"/>
                  </a:lnTo>
                  <a:lnTo>
                    <a:pt x="1106473" y="255200"/>
                  </a:lnTo>
                  <a:lnTo>
                    <a:pt x="0" y="255200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106473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44150" y="4259841"/>
            <a:ext cx="3854807" cy="1009825"/>
            <a:chOff x="0" y="0"/>
            <a:chExt cx="974177" cy="255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4177" cy="255200"/>
            </a:xfrm>
            <a:custGeom>
              <a:avLst/>
              <a:gdLst/>
              <a:ahLst/>
              <a:cxnLst/>
              <a:rect r="r" b="b" t="t" l="l"/>
              <a:pathLst>
                <a:path h="255200" w="974177">
                  <a:moveTo>
                    <a:pt x="127600" y="0"/>
                  </a:moveTo>
                  <a:lnTo>
                    <a:pt x="846577" y="0"/>
                  </a:lnTo>
                  <a:cubicBezTo>
                    <a:pt x="917049" y="0"/>
                    <a:pt x="974177" y="57129"/>
                    <a:pt x="974177" y="127600"/>
                  </a:cubicBezTo>
                  <a:lnTo>
                    <a:pt x="974177" y="127600"/>
                  </a:lnTo>
                  <a:cubicBezTo>
                    <a:pt x="974177" y="198072"/>
                    <a:pt x="917049" y="255200"/>
                    <a:pt x="846577" y="255200"/>
                  </a:cubicBezTo>
                  <a:lnTo>
                    <a:pt x="127600" y="255200"/>
                  </a:lnTo>
                  <a:cubicBezTo>
                    <a:pt x="57129" y="255200"/>
                    <a:pt x="0" y="198072"/>
                    <a:pt x="0" y="127600"/>
                  </a:cubicBezTo>
                  <a:lnTo>
                    <a:pt x="0" y="127600"/>
                  </a:lnTo>
                  <a:cubicBezTo>
                    <a:pt x="0" y="57129"/>
                    <a:pt x="57129" y="0"/>
                    <a:pt x="1276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74177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073553" y="4517644"/>
            <a:ext cx="3532944" cy="4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Quả</a:t>
            </a: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 lý kho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31848" y="2140800"/>
            <a:ext cx="8807042" cy="55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b="true" sz="323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Admin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855956" y="7848439"/>
            <a:ext cx="3969147" cy="1409861"/>
            <a:chOff x="0" y="0"/>
            <a:chExt cx="1003098" cy="3563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03098" cy="356315"/>
            </a:xfrm>
            <a:custGeom>
              <a:avLst/>
              <a:gdLst/>
              <a:ahLst/>
              <a:cxnLst/>
              <a:rect r="r" b="b" t="t" l="l"/>
              <a:pathLst>
                <a:path h="356315" w="1003098">
                  <a:moveTo>
                    <a:pt x="1003098" y="58516"/>
                  </a:moveTo>
                  <a:lnTo>
                    <a:pt x="1003098" y="297799"/>
                  </a:lnTo>
                  <a:cubicBezTo>
                    <a:pt x="1003098" y="313318"/>
                    <a:pt x="996933" y="328202"/>
                    <a:pt x="985959" y="339176"/>
                  </a:cubicBezTo>
                  <a:cubicBezTo>
                    <a:pt x="974985" y="350150"/>
                    <a:pt x="960101" y="356315"/>
                    <a:pt x="944582" y="356315"/>
                  </a:cubicBezTo>
                  <a:lnTo>
                    <a:pt x="58516" y="356315"/>
                  </a:lnTo>
                  <a:cubicBezTo>
                    <a:pt x="42996" y="356315"/>
                    <a:pt x="28113" y="350150"/>
                    <a:pt x="17139" y="339176"/>
                  </a:cubicBezTo>
                  <a:cubicBezTo>
                    <a:pt x="6165" y="328202"/>
                    <a:pt x="0" y="313318"/>
                    <a:pt x="0" y="297799"/>
                  </a:cubicBezTo>
                  <a:lnTo>
                    <a:pt x="0" y="58516"/>
                  </a:lnTo>
                  <a:cubicBezTo>
                    <a:pt x="0" y="42996"/>
                    <a:pt x="6165" y="28113"/>
                    <a:pt x="17139" y="17139"/>
                  </a:cubicBezTo>
                  <a:cubicBezTo>
                    <a:pt x="28113" y="6165"/>
                    <a:pt x="42996" y="0"/>
                    <a:pt x="58516" y="0"/>
                  </a:cubicBezTo>
                  <a:lnTo>
                    <a:pt x="944582" y="0"/>
                  </a:lnTo>
                  <a:cubicBezTo>
                    <a:pt x="976899" y="0"/>
                    <a:pt x="1003098" y="26198"/>
                    <a:pt x="1003098" y="58516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003098" cy="41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512214" y="7956436"/>
            <a:ext cx="4518680" cy="13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2"/>
              </a:lnSpc>
              <a:spcBef>
                <a:spcPct val="0"/>
              </a:spcBef>
            </a:pPr>
            <a:r>
              <a:rPr lang="en-US" b="true" sz="37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Xem thống kê doanh thu.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44150" y="5691463"/>
            <a:ext cx="3854807" cy="1009825"/>
            <a:chOff x="0" y="0"/>
            <a:chExt cx="974177" cy="255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4177" cy="255200"/>
            </a:xfrm>
            <a:custGeom>
              <a:avLst/>
              <a:gdLst/>
              <a:ahLst/>
              <a:cxnLst/>
              <a:rect r="r" b="b" t="t" l="l"/>
              <a:pathLst>
                <a:path h="255200" w="974177">
                  <a:moveTo>
                    <a:pt x="127600" y="0"/>
                  </a:moveTo>
                  <a:lnTo>
                    <a:pt x="846577" y="0"/>
                  </a:lnTo>
                  <a:cubicBezTo>
                    <a:pt x="917049" y="0"/>
                    <a:pt x="974177" y="57129"/>
                    <a:pt x="974177" y="127600"/>
                  </a:cubicBezTo>
                  <a:lnTo>
                    <a:pt x="974177" y="127600"/>
                  </a:lnTo>
                  <a:cubicBezTo>
                    <a:pt x="974177" y="198072"/>
                    <a:pt x="917049" y="255200"/>
                    <a:pt x="846577" y="255200"/>
                  </a:cubicBezTo>
                  <a:lnTo>
                    <a:pt x="127600" y="255200"/>
                  </a:lnTo>
                  <a:cubicBezTo>
                    <a:pt x="57129" y="255200"/>
                    <a:pt x="0" y="198072"/>
                    <a:pt x="0" y="127600"/>
                  </a:cubicBezTo>
                  <a:lnTo>
                    <a:pt x="0" y="127600"/>
                  </a:lnTo>
                  <a:cubicBezTo>
                    <a:pt x="0" y="57129"/>
                    <a:pt x="57129" y="0"/>
                    <a:pt x="1276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974177" cy="3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073553" y="5949266"/>
            <a:ext cx="3532944" cy="4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291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Xác nhận đơn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52120" y="20574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05870" y="0"/>
            <a:ext cx="7282130" cy="10287000"/>
            <a:chOff x="0" y="0"/>
            <a:chExt cx="112819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19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28192">
                  <a:moveTo>
                    <a:pt x="0" y="0"/>
                  </a:moveTo>
                  <a:lnTo>
                    <a:pt x="1128192" y="0"/>
                  </a:lnTo>
                  <a:lnTo>
                    <a:pt x="112819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6013" t="0" r="-56013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51459" y="1939168"/>
            <a:ext cx="11150000" cy="8466064"/>
          </a:xfrm>
          <a:custGeom>
            <a:avLst/>
            <a:gdLst/>
            <a:ahLst/>
            <a:cxnLst/>
            <a:rect r="r" b="b" t="t" l="l"/>
            <a:pathLst>
              <a:path h="8466064" w="11150000">
                <a:moveTo>
                  <a:pt x="0" y="0"/>
                </a:moveTo>
                <a:lnTo>
                  <a:pt x="11150000" y="0"/>
                </a:lnTo>
                <a:lnTo>
                  <a:pt x="11150000" y="8466064"/>
                </a:lnTo>
                <a:lnTo>
                  <a:pt x="0" y="8466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26326" y="366748"/>
            <a:ext cx="9977170" cy="13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0"/>
              </a:lnSpc>
            </a:pPr>
            <a:r>
              <a:rPr lang="en-US" b="true" sz="4883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GIỚI THIỆU SƠ ĐỒ THỰC THỂ MỐI QUAN HỆ (ERD).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480764">
            <a:off x="-5648668" y="7434535"/>
            <a:ext cx="6103518" cy="5277708"/>
          </a:xfrm>
          <a:custGeom>
            <a:avLst/>
            <a:gdLst/>
            <a:ahLst/>
            <a:cxnLst/>
            <a:rect r="r" b="b" t="t" l="l"/>
            <a:pathLst>
              <a:path h="5277708" w="610351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916751"/>
            <a:ext cx="22513434" cy="4934075"/>
            <a:chOff x="0" y="0"/>
            <a:chExt cx="5929464" cy="1299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9464" cy="1299509"/>
            </a:xfrm>
            <a:custGeom>
              <a:avLst/>
              <a:gdLst/>
              <a:ahLst/>
              <a:cxnLst/>
              <a:rect r="r" b="b" t="t" l="l"/>
              <a:pathLst>
                <a:path h="1299509" w="5929464">
                  <a:moveTo>
                    <a:pt x="0" y="0"/>
                  </a:moveTo>
                  <a:lnTo>
                    <a:pt x="5929464" y="0"/>
                  </a:lnTo>
                  <a:lnTo>
                    <a:pt x="5929464" y="1299509"/>
                  </a:lnTo>
                  <a:lnTo>
                    <a:pt x="0" y="129950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929464" cy="1356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03549" y="4076337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8" y="0"/>
                </a:lnTo>
                <a:lnTo>
                  <a:pt x="220868" y="330205"/>
                </a:lnTo>
                <a:lnTo>
                  <a:pt x="0" y="33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12877" y="1917114"/>
            <a:ext cx="5617097" cy="3433450"/>
          </a:xfrm>
          <a:custGeom>
            <a:avLst/>
            <a:gdLst/>
            <a:ahLst/>
            <a:cxnLst/>
            <a:rect r="r" b="b" t="t" l="l"/>
            <a:pathLst>
              <a:path h="3433450" w="5617097">
                <a:moveTo>
                  <a:pt x="0" y="0"/>
                </a:moveTo>
                <a:lnTo>
                  <a:pt x="5617096" y="0"/>
                </a:lnTo>
                <a:lnTo>
                  <a:pt x="5617096" y="3433450"/>
                </a:lnTo>
                <a:lnTo>
                  <a:pt x="0" y="343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5782" y="1766545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82068" y="1477037"/>
            <a:ext cx="780036" cy="880154"/>
          </a:xfrm>
          <a:custGeom>
            <a:avLst/>
            <a:gdLst/>
            <a:ahLst/>
            <a:cxnLst/>
            <a:rect r="r" b="b" t="t" l="l"/>
            <a:pathLst>
              <a:path h="880154" w="780036">
                <a:moveTo>
                  <a:pt x="0" y="0"/>
                </a:moveTo>
                <a:lnTo>
                  <a:pt x="780037" y="0"/>
                </a:lnTo>
                <a:lnTo>
                  <a:pt x="780037" y="880154"/>
                </a:lnTo>
                <a:lnTo>
                  <a:pt x="0" y="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603" y="1710269"/>
            <a:ext cx="9448041" cy="8160745"/>
          </a:xfrm>
          <a:custGeom>
            <a:avLst/>
            <a:gdLst/>
            <a:ahLst/>
            <a:cxnLst/>
            <a:rect r="r" b="b" t="t" l="l"/>
            <a:pathLst>
              <a:path h="8160745" w="9448041">
                <a:moveTo>
                  <a:pt x="0" y="0"/>
                </a:moveTo>
                <a:lnTo>
                  <a:pt x="9448041" y="0"/>
                </a:lnTo>
                <a:lnTo>
                  <a:pt x="9448041" y="8160745"/>
                </a:lnTo>
                <a:lnTo>
                  <a:pt x="0" y="8160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3843" y="569336"/>
            <a:ext cx="11188853" cy="78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7"/>
              </a:lnSpc>
              <a:spcBef>
                <a:spcPct val="0"/>
              </a:spcBef>
            </a:pPr>
            <a:r>
              <a:rPr lang="en-US" b="true" sz="5325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G</a:t>
            </a:r>
            <a:r>
              <a:rPr lang="en-US" b="true" sz="5325" strike="noStrike" u="none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iao diện Người dùng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5816" y="4019187"/>
            <a:ext cx="8560279" cy="564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230" indent="-312615" lvl="1">
              <a:lnSpc>
                <a:spcPts val="40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Trang chủ: 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iển thị danh mục và danh sách sản phẩm gấu bông.</a:t>
            </a:r>
          </a:p>
          <a:p>
            <a:pPr algn="l" marL="625230" indent="-312615" lvl="1">
              <a:lnSpc>
                <a:spcPts val="40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Chi tiết sản phẩm: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Xem thông số kỹ thuật, giá bán và các đánh giá từ khách hàng.</a:t>
            </a:r>
          </a:p>
          <a:p>
            <a:pPr algn="l" marL="625230" indent="-312615" lvl="1">
              <a:lnSpc>
                <a:spcPts val="40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Giỏ hàng: 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Thêm sản phẩm, điều chỉnh số lượng và tự động tính tổng tiền.</a:t>
            </a:r>
          </a:p>
          <a:p>
            <a:pPr algn="l" marL="625230" indent="-312615" lvl="1">
              <a:lnSpc>
                <a:spcPts val="40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Thanh toán: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Xác nhận thông tin giao hàng và lưu trữ lịch sử đơn hàng.</a:t>
            </a:r>
          </a:p>
          <a:p>
            <a:pPr algn="l" marL="625230" indent="-312615" lvl="1">
              <a:lnSpc>
                <a:spcPts val="40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Tài khoản: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89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Đăng ký, đăng nhập và quản lý thông tin cá nhân bảo mật.</a:t>
            </a:r>
          </a:p>
          <a:p>
            <a:pPr algn="ctr">
              <a:lnSpc>
                <a:spcPts val="40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916751"/>
            <a:ext cx="22513434" cy="4934075"/>
            <a:chOff x="0" y="0"/>
            <a:chExt cx="5929464" cy="1299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9464" cy="1299509"/>
            </a:xfrm>
            <a:custGeom>
              <a:avLst/>
              <a:gdLst/>
              <a:ahLst/>
              <a:cxnLst/>
              <a:rect r="r" b="b" t="t" l="l"/>
              <a:pathLst>
                <a:path h="1299509" w="5929464">
                  <a:moveTo>
                    <a:pt x="0" y="0"/>
                  </a:moveTo>
                  <a:lnTo>
                    <a:pt x="5929464" y="0"/>
                  </a:lnTo>
                  <a:lnTo>
                    <a:pt x="5929464" y="1299509"/>
                  </a:lnTo>
                  <a:lnTo>
                    <a:pt x="0" y="129950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929464" cy="1356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03549" y="4076337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8" y="0"/>
                </a:lnTo>
                <a:lnTo>
                  <a:pt x="220868" y="330205"/>
                </a:lnTo>
                <a:lnTo>
                  <a:pt x="0" y="33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75336" y="2357191"/>
            <a:ext cx="5617097" cy="3433450"/>
          </a:xfrm>
          <a:custGeom>
            <a:avLst/>
            <a:gdLst/>
            <a:ahLst/>
            <a:cxnLst/>
            <a:rect r="r" b="b" t="t" l="l"/>
            <a:pathLst>
              <a:path h="3433450" w="5617097">
                <a:moveTo>
                  <a:pt x="0" y="0"/>
                </a:moveTo>
                <a:lnTo>
                  <a:pt x="5617096" y="0"/>
                </a:lnTo>
                <a:lnTo>
                  <a:pt x="5617096" y="3433450"/>
                </a:lnTo>
                <a:lnTo>
                  <a:pt x="0" y="343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5782" y="1766545"/>
            <a:ext cx="1295643" cy="1561016"/>
          </a:xfrm>
          <a:custGeom>
            <a:avLst/>
            <a:gdLst/>
            <a:ahLst/>
            <a:cxnLst/>
            <a:rect r="r" b="b" t="t" l="l"/>
            <a:pathLst>
              <a:path h="1561016" w="1295643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82068" y="1477037"/>
            <a:ext cx="780036" cy="880154"/>
          </a:xfrm>
          <a:custGeom>
            <a:avLst/>
            <a:gdLst/>
            <a:ahLst/>
            <a:cxnLst/>
            <a:rect r="r" b="b" t="t" l="l"/>
            <a:pathLst>
              <a:path h="880154" w="780036">
                <a:moveTo>
                  <a:pt x="0" y="0"/>
                </a:moveTo>
                <a:lnTo>
                  <a:pt x="780037" y="0"/>
                </a:lnTo>
                <a:lnTo>
                  <a:pt x="780037" y="880154"/>
                </a:lnTo>
                <a:lnTo>
                  <a:pt x="0" y="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0825" y="1917114"/>
            <a:ext cx="11337439" cy="2475474"/>
          </a:xfrm>
          <a:custGeom>
            <a:avLst/>
            <a:gdLst/>
            <a:ahLst/>
            <a:cxnLst/>
            <a:rect r="r" b="b" t="t" l="l"/>
            <a:pathLst>
              <a:path h="2475474" w="11337439">
                <a:moveTo>
                  <a:pt x="0" y="0"/>
                </a:moveTo>
                <a:lnTo>
                  <a:pt x="11337439" y="0"/>
                </a:lnTo>
                <a:lnTo>
                  <a:pt x="11337439" y="2475475"/>
                </a:lnTo>
                <a:lnTo>
                  <a:pt x="0" y="2475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371" t="-113262" r="-18990" b="-1408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3843" y="569336"/>
            <a:ext cx="12926373" cy="78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7"/>
              </a:lnSpc>
              <a:spcBef>
                <a:spcPct val="0"/>
              </a:spcBef>
            </a:pPr>
            <a:r>
              <a:rPr lang="en-US" b="true" sz="5325">
                <a:solidFill>
                  <a:srgbClr val="134E1A"/>
                </a:solidFill>
                <a:latin typeface="Aileron Heavy"/>
                <a:ea typeface="Aileron Heavy"/>
                <a:cs typeface="Aileron Heavy"/>
                <a:sym typeface="Aileron Heavy"/>
              </a:rPr>
              <a:t>Chức năng Khách hàng - Tìm kiếm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667" y="4968517"/>
            <a:ext cx="16230600" cy="527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836" indent="-321918" lvl="1">
              <a:lnSpc>
                <a:spcPts val="3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Tìm kiếm thông m</a:t>
            </a:r>
            <a:r>
              <a:rPr lang="en-US" b="true" sz="298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inh:</a:t>
            </a:r>
            <a:r>
              <a:rPr lang="en-US" sz="29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Nhập từ khóa để tìm nhanh các mẫu gấu bông theo tên (TenSP) từ cơ sở dữ liệu.</a:t>
            </a:r>
          </a:p>
          <a:p>
            <a:pPr algn="l">
              <a:lnSpc>
                <a:spcPts val="3459"/>
              </a:lnSpc>
              <a:spcBef>
                <a:spcPct val="0"/>
              </a:spcBef>
            </a:pPr>
          </a:p>
          <a:p>
            <a:pPr algn="l" marL="643836" indent="-321918" lvl="1">
              <a:lnSpc>
                <a:spcPts val="3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Lọc theo danh mục: </a:t>
            </a:r>
            <a:r>
              <a:rPr lang="en-US" sz="29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Hệ thống tự động phân loại sản phẩm thành các nhóm như: Gấu bông hoạt hình, Gấu bông Teddy, Gối ôm thú bông... </a:t>
            </a:r>
          </a:p>
          <a:p>
            <a:pPr algn="l">
              <a:lnSpc>
                <a:spcPts val="3459"/>
              </a:lnSpc>
              <a:spcBef>
                <a:spcPct val="0"/>
              </a:spcBef>
            </a:pPr>
          </a:p>
          <a:p>
            <a:pPr algn="l" marL="643836" indent="-321918" lvl="1">
              <a:lnSpc>
                <a:spcPts val="3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Hiển thị trực quan: </a:t>
            </a:r>
            <a:r>
              <a:rPr lang="en-US" sz="29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Kết quả tìm kiếm trả về đầy đủ hình ảnh, giá bán và tình trạng kho hàng (SoLuongTon) ngay trên giao diện chính.</a:t>
            </a:r>
          </a:p>
          <a:p>
            <a:pPr algn="l">
              <a:lnSpc>
                <a:spcPts val="3459"/>
              </a:lnSpc>
              <a:spcBef>
                <a:spcPct val="0"/>
              </a:spcBef>
            </a:pPr>
          </a:p>
          <a:p>
            <a:pPr algn="l" marL="643836" indent="-321918" lvl="1">
              <a:lnSpc>
                <a:spcPts val="34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Trải nghiệm người dùng: </a:t>
            </a:r>
            <a:r>
              <a:rPr lang="en-US" sz="298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Thanh tìm kiếm và các nút lọc được thiết kế nổi bật, giúp khách hàng tiếp cận sản phẩm mong muốn chỉ với vài thao tác click.</a:t>
            </a:r>
          </a:p>
          <a:p>
            <a:pPr algn="l">
              <a:lnSpc>
                <a:spcPts val="34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DAG9fApUmS8</dc:identifier>
  <dcterms:modified xsi:type="dcterms:W3CDTF">2011-08-01T06:04:30Z</dcterms:modified>
  <cp:revision>1</cp:revision>
  <dc:title>Thiết Kế</dc:title>
</cp:coreProperties>
</file>